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1186" r:id="rId2"/>
    <p:sldId id="1136" r:id="rId3"/>
    <p:sldId id="1241" r:id="rId4"/>
    <p:sldId id="1236" r:id="rId5"/>
    <p:sldId id="1242" r:id="rId6"/>
    <p:sldId id="1243" r:id="rId7"/>
    <p:sldId id="1244" r:id="rId8"/>
    <p:sldId id="1245" r:id="rId9"/>
    <p:sldId id="1246" r:id="rId10"/>
    <p:sldId id="1247" r:id="rId11"/>
    <p:sldId id="1248" r:id="rId12"/>
    <p:sldId id="1249" r:id="rId13"/>
    <p:sldId id="1252" r:id="rId14"/>
    <p:sldId id="1253" r:id="rId15"/>
    <p:sldId id="1258" r:id="rId16"/>
    <p:sldId id="1250" r:id="rId17"/>
    <p:sldId id="1254" r:id="rId18"/>
    <p:sldId id="1257" r:id="rId19"/>
    <p:sldId id="1259" r:id="rId20"/>
    <p:sldId id="1251" r:id="rId21"/>
    <p:sldId id="1255" r:id="rId22"/>
    <p:sldId id="1256" r:id="rId23"/>
    <p:sldId id="1147" r:id="rId24"/>
    <p:sldId id="26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p:restoredTop sz="94609"/>
  </p:normalViewPr>
  <p:slideViewPr>
    <p:cSldViewPr snapToGrid="0" showGuides="1">
      <p:cViewPr varScale="1">
        <p:scale>
          <a:sx n="147" d="100"/>
          <a:sy n="147" d="100"/>
        </p:scale>
        <p:origin x="512" y="192"/>
      </p:cViewPr>
      <p:guideLst>
        <p:guide orient="horz" pos="482"/>
        <p:guide pos="32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2025/4/13</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E35E8-738B-5689-B34E-C3307DF44E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1930FA-3D20-C0FC-C1F0-3C96F3823B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6AA3D94-0D1B-F7BB-FB97-3820F956580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8E5C39-59B8-A590-9F4C-C95C3AF45AE1}"/>
              </a:ext>
            </a:extLst>
          </p:cNvPr>
          <p:cNvSpPr>
            <a:spLocks noGrp="1"/>
          </p:cNvSpPr>
          <p:nvPr>
            <p:ph type="sldNum" sz="quarter" idx="5"/>
          </p:nvPr>
        </p:nvSpPr>
        <p:spPr/>
        <p:txBody>
          <a:bodyPr/>
          <a:lstStyle/>
          <a:p>
            <a:fld id="{0F4805DD-1C5A-44BE-B861-D8F817A8137D}" type="slidenum">
              <a:rPr lang="zh-CN" altLang="en-US" smtClean="0"/>
              <a:t>10</a:t>
            </a:fld>
            <a:endParaRPr lang="zh-CN" altLang="en-US"/>
          </a:p>
        </p:txBody>
      </p:sp>
    </p:spTree>
    <p:extLst>
      <p:ext uri="{BB962C8B-B14F-4D97-AF65-F5344CB8AC3E}">
        <p14:creationId xmlns:p14="http://schemas.microsoft.com/office/powerpoint/2010/main" val="4167838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CB90-1B28-2148-C0CE-4CF02018A6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862858-8E48-6E13-A69A-022760F8C8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83AD2F-E6BB-EBF6-4923-C4734F3F6A5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BF35E64B-4799-5376-FA1C-9290A725DD69}"/>
              </a:ext>
            </a:extLst>
          </p:cNvPr>
          <p:cNvSpPr>
            <a:spLocks noGrp="1"/>
          </p:cNvSpPr>
          <p:nvPr>
            <p:ph type="sldNum" sz="quarter" idx="5"/>
          </p:nvPr>
        </p:nvSpPr>
        <p:spPr/>
        <p:txBody>
          <a:bodyPr/>
          <a:lstStyle/>
          <a:p>
            <a:fld id="{0F4805DD-1C5A-44BE-B861-D8F817A8137D}" type="slidenum">
              <a:rPr lang="zh-CN" altLang="en-US" smtClean="0"/>
              <a:t>11</a:t>
            </a:fld>
            <a:endParaRPr lang="zh-CN" altLang="en-US"/>
          </a:p>
        </p:txBody>
      </p:sp>
    </p:spTree>
    <p:extLst>
      <p:ext uri="{BB962C8B-B14F-4D97-AF65-F5344CB8AC3E}">
        <p14:creationId xmlns:p14="http://schemas.microsoft.com/office/powerpoint/2010/main" val="258829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888E0-97E0-D94C-A83E-8C16EAE31B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A53C01-FD47-305D-DE7F-1EA2DC2D54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BBFEBD-0402-D965-272F-FAD32E4DD15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A794CAA-703E-B9D1-4606-FB3CAD63FC48}"/>
              </a:ext>
            </a:extLst>
          </p:cNvPr>
          <p:cNvSpPr>
            <a:spLocks noGrp="1"/>
          </p:cNvSpPr>
          <p:nvPr>
            <p:ph type="sldNum" sz="quarter" idx="5"/>
          </p:nvPr>
        </p:nvSpPr>
        <p:spPr/>
        <p:txBody>
          <a:bodyPr/>
          <a:lstStyle/>
          <a:p>
            <a:fld id="{0F4805DD-1C5A-44BE-B861-D8F817A8137D}" type="slidenum">
              <a:rPr lang="zh-CN" altLang="en-US" smtClean="0"/>
              <a:t>12</a:t>
            </a:fld>
            <a:endParaRPr lang="zh-CN" altLang="en-US"/>
          </a:p>
        </p:txBody>
      </p:sp>
    </p:spTree>
    <p:extLst>
      <p:ext uri="{BB962C8B-B14F-4D97-AF65-F5344CB8AC3E}">
        <p14:creationId xmlns:p14="http://schemas.microsoft.com/office/powerpoint/2010/main" val="2341461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655BA-DCB7-7371-9887-385B73EFDF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7FD73-CFBE-F95D-E865-DA8D5E1EC3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E36200-F7A6-B3C6-3933-B08D6D537BD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705D483-CD9E-6686-9704-17E17CFA1D8E}"/>
              </a:ext>
            </a:extLst>
          </p:cNvPr>
          <p:cNvSpPr>
            <a:spLocks noGrp="1"/>
          </p:cNvSpPr>
          <p:nvPr>
            <p:ph type="sldNum" sz="quarter" idx="5"/>
          </p:nvPr>
        </p:nvSpPr>
        <p:spPr/>
        <p:txBody>
          <a:bodyPr/>
          <a:lstStyle/>
          <a:p>
            <a:fld id="{0F4805DD-1C5A-44BE-B861-D8F817A8137D}" type="slidenum">
              <a:rPr lang="zh-CN" altLang="en-US" smtClean="0"/>
              <a:t>13</a:t>
            </a:fld>
            <a:endParaRPr lang="zh-CN" altLang="en-US"/>
          </a:p>
        </p:txBody>
      </p:sp>
    </p:spTree>
    <p:extLst>
      <p:ext uri="{BB962C8B-B14F-4D97-AF65-F5344CB8AC3E}">
        <p14:creationId xmlns:p14="http://schemas.microsoft.com/office/powerpoint/2010/main" val="1855265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AAC69-6553-827A-17DC-7BA41B0EA1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40723E-2FB5-7CC8-6087-FE219BC1C29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2B7A31-D85F-ADC0-CBCF-E1BFA48AC06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1ED5A51-3011-27B1-6193-3AB92AC11964}"/>
              </a:ext>
            </a:extLst>
          </p:cNvPr>
          <p:cNvSpPr>
            <a:spLocks noGrp="1"/>
          </p:cNvSpPr>
          <p:nvPr>
            <p:ph type="sldNum" sz="quarter" idx="5"/>
          </p:nvPr>
        </p:nvSpPr>
        <p:spPr/>
        <p:txBody>
          <a:bodyPr/>
          <a:lstStyle/>
          <a:p>
            <a:fld id="{0F4805DD-1C5A-44BE-B861-D8F817A8137D}" type="slidenum">
              <a:rPr lang="zh-CN" altLang="en-US" smtClean="0"/>
              <a:t>14</a:t>
            </a:fld>
            <a:endParaRPr lang="zh-CN" altLang="en-US"/>
          </a:p>
        </p:txBody>
      </p:sp>
    </p:spTree>
    <p:extLst>
      <p:ext uri="{BB962C8B-B14F-4D97-AF65-F5344CB8AC3E}">
        <p14:creationId xmlns:p14="http://schemas.microsoft.com/office/powerpoint/2010/main" val="105751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6A14B-58A4-7837-7738-6DD7BAF477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6E461F-1177-0BA0-B5CB-B8FC8BC4FD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702B12-7ADD-3ABB-B95A-41A0E818A2A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D8A7485-B748-1800-0B43-CC742F627E4B}"/>
              </a:ext>
            </a:extLst>
          </p:cNvPr>
          <p:cNvSpPr>
            <a:spLocks noGrp="1"/>
          </p:cNvSpPr>
          <p:nvPr>
            <p:ph type="sldNum" sz="quarter" idx="5"/>
          </p:nvPr>
        </p:nvSpPr>
        <p:spPr/>
        <p:txBody>
          <a:bodyPr/>
          <a:lstStyle/>
          <a:p>
            <a:fld id="{0F4805DD-1C5A-44BE-B861-D8F817A8137D}" type="slidenum">
              <a:rPr lang="zh-CN" altLang="en-US" smtClean="0"/>
              <a:t>15</a:t>
            </a:fld>
            <a:endParaRPr lang="zh-CN" altLang="en-US"/>
          </a:p>
        </p:txBody>
      </p:sp>
    </p:spTree>
    <p:extLst>
      <p:ext uri="{BB962C8B-B14F-4D97-AF65-F5344CB8AC3E}">
        <p14:creationId xmlns:p14="http://schemas.microsoft.com/office/powerpoint/2010/main" val="41219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14CE8-95ED-BC1E-FF3A-CEE74DF9A5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E56FA8-62B3-7C59-F9FD-A9F562EB97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8B6D5E2-A2ED-F4A8-9631-5CF89DC092E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A4B769A-CEB1-9090-2076-8AE25798BABE}"/>
              </a:ext>
            </a:extLst>
          </p:cNvPr>
          <p:cNvSpPr>
            <a:spLocks noGrp="1"/>
          </p:cNvSpPr>
          <p:nvPr>
            <p:ph type="sldNum" sz="quarter" idx="5"/>
          </p:nvPr>
        </p:nvSpPr>
        <p:spPr/>
        <p:txBody>
          <a:bodyPr/>
          <a:lstStyle/>
          <a:p>
            <a:fld id="{0F4805DD-1C5A-44BE-B861-D8F817A8137D}" type="slidenum">
              <a:rPr lang="zh-CN" altLang="en-US" smtClean="0"/>
              <a:t>16</a:t>
            </a:fld>
            <a:endParaRPr lang="zh-CN" altLang="en-US"/>
          </a:p>
        </p:txBody>
      </p:sp>
    </p:spTree>
    <p:extLst>
      <p:ext uri="{BB962C8B-B14F-4D97-AF65-F5344CB8AC3E}">
        <p14:creationId xmlns:p14="http://schemas.microsoft.com/office/powerpoint/2010/main" val="396318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2269C-CA02-9115-8D5D-EEE3F11C49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80F389-2B8F-3DA1-0C66-42EDDD7791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748B04-5BA1-2287-9182-866C3C01C5B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79B28CE-0AF0-49DF-3918-614CFC4213F9}"/>
              </a:ext>
            </a:extLst>
          </p:cNvPr>
          <p:cNvSpPr>
            <a:spLocks noGrp="1"/>
          </p:cNvSpPr>
          <p:nvPr>
            <p:ph type="sldNum" sz="quarter" idx="5"/>
          </p:nvPr>
        </p:nvSpPr>
        <p:spPr/>
        <p:txBody>
          <a:bodyPr/>
          <a:lstStyle/>
          <a:p>
            <a:fld id="{0F4805DD-1C5A-44BE-B861-D8F817A8137D}" type="slidenum">
              <a:rPr lang="zh-CN" altLang="en-US" smtClean="0"/>
              <a:t>17</a:t>
            </a:fld>
            <a:endParaRPr lang="zh-CN" altLang="en-US"/>
          </a:p>
        </p:txBody>
      </p:sp>
    </p:spTree>
    <p:extLst>
      <p:ext uri="{BB962C8B-B14F-4D97-AF65-F5344CB8AC3E}">
        <p14:creationId xmlns:p14="http://schemas.microsoft.com/office/powerpoint/2010/main" val="22918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88F5-DF42-E288-C2DC-4D2FA93E3F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7CFF90-2676-D540-8814-52889A8DD8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519724-5874-E681-1027-F5E9690FB32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CC73300-19EA-381C-77AB-D14072B78BB0}"/>
              </a:ext>
            </a:extLst>
          </p:cNvPr>
          <p:cNvSpPr>
            <a:spLocks noGrp="1"/>
          </p:cNvSpPr>
          <p:nvPr>
            <p:ph type="sldNum" sz="quarter" idx="5"/>
          </p:nvPr>
        </p:nvSpPr>
        <p:spPr/>
        <p:txBody>
          <a:bodyPr/>
          <a:lstStyle/>
          <a:p>
            <a:fld id="{0F4805DD-1C5A-44BE-B861-D8F817A8137D}" type="slidenum">
              <a:rPr lang="zh-CN" altLang="en-US" smtClean="0"/>
              <a:t>18</a:t>
            </a:fld>
            <a:endParaRPr lang="zh-CN" altLang="en-US"/>
          </a:p>
        </p:txBody>
      </p:sp>
    </p:spTree>
    <p:extLst>
      <p:ext uri="{BB962C8B-B14F-4D97-AF65-F5344CB8AC3E}">
        <p14:creationId xmlns:p14="http://schemas.microsoft.com/office/powerpoint/2010/main" val="26571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B54A-F836-4029-5D00-C442A318EC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855738-4752-775F-96B0-DD26BF2C81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F35407-7253-A05F-2CC8-1BADA4E2BEA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27B1070-5863-D513-9004-EA2A25E11929}"/>
              </a:ext>
            </a:extLst>
          </p:cNvPr>
          <p:cNvSpPr>
            <a:spLocks noGrp="1"/>
          </p:cNvSpPr>
          <p:nvPr>
            <p:ph type="sldNum" sz="quarter" idx="5"/>
          </p:nvPr>
        </p:nvSpPr>
        <p:spPr/>
        <p:txBody>
          <a:bodyPr/>
          <a:lstStyle/>
          <a:p>
            <a:fld id="{0F4805DD-1C5A-44BE-B861-D8F817A8137D}" type="slidenum">
              <a:rPr lang="zh-CN" altLang="en-US" smtClean="0"/>
              <a:t>19</a:t>
            </a:fld>
            <a:endParaRPr lang="zh-CN" altLang="en-US"/>
          </a:p>
        </p:txBody>
      </p:sp>
    </p:spTree>
    <p:extLst>
      <p:ext uri="{BB962C8B-B14F-4D97-AF65-F5344CB8AC3E}">
        <p14:creationId xmlns:p14="http://schemas.microsoft.com/office/powerpoint/2010/main" val="311483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a:t>
            </a:fld>
            <a:endParaRPr lang="zh-CN" altLang="en-US"/>
          </a:p>
        </p:txBody>
      </p:sp>
    </p:spTree>
    <p:extLst>
      <p:ext uri="{BB962C8B-B14F-4D97-AF65-F5344CB8AC3E}">
        <p14:creationId xmlns:p14="http://schemas.microsoft.com/office/powerpoint/2010/main" val="325216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B37C-22E8-4D77-6A8C-97AC55B109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C61479-32C4-1588-45ED-B88A3DE7A1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529B13-6437-21C5-FFAF-A5268163A29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B656313-6C21-0493-56A1-4B861318A992}"/>
              </a:ext>
            </a:extLst>
          </p:cNvPr>
          <p:cNvSpPr>
            <a:spLocks noGrp="1"/>
          </p:cNvSpPr>
          <p:nvPr>
            <p:ph type="sldNum" sz="quarter" idx="5"/>
          </p:nvPr>
        </p:nvSpPr>
        <p:spPr/>
        <p:txBody>
          <a:bodyPr/>
          <a:lstStyle/>
          <a:p>
            <a:fld id="{0F4805DD-1C5A-44BE-B861-D8F817A8137D}" type="slidenum">
              <a:rPr lang="zh-CN" altLang="en-US" smtClean="0"/>
              <a:t>20</a:t>
            </a:fld>
            <a:endParaRPr lang="zh-CN" altLang="en-US"/>
          </a:p>
        </p:txBody>
      </p:sp>
    </p:spTree>
    <p:extLst>
      <p:ext uri="{BB962C8B-B14F-4D97-AF65-F5344CB8AC3E}">
        <p14:creationId xmlns:p14="http://schemas.microsoft.com/office/powerpoint/2010/main" val="2382861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1E23A-55DE-8829-E212-552157C8C5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6C5E3E-98B4-DBB6-51AD-6C57A0D7121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35F43C-DEB7-8942-4476-E27AE36477D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1E3BC92-9F9A-4959-BA4E-CA57825EA484}"/>
              </a:ext>
            </a:extLst>
          </p:cNvPr>
          <p:cNvSpPr>
            <a:spLocks noGrp="1"/>
          </p:cNvSpPr>
          <p:nvPr>
            <p:ph type="sldNum" sz="quarter" idx="5"/>
          </p:nvPr>
        </p:nvSpPr>
        <p:spPr/>
        <p:txBody>
          <a:bodyPr/>
          <a:lstStyle/>
          <a:p>
            <a:fld id="{0F4805DD-1C5A-44BE-B861-D8F817A8137D}" type="slidenum">
              <a:rPr lang="zh-CN" altLang="en-US" smtClean="0"/>
              <a:t>21</a:t>
            </a:fld>
            <a:endParaRPr lang="zh-CN" altLang="en-US"/>
          </a:p>
        </p:txBody>
      </p:sp>
    </p:spTree>
    <p:extLst>
      <p:ext uri="{BB962C8B-B14F-4D97-AF65-F5344CB8AC3E}">
        <p14:creationId xmlns:p14="http://schemas.microsoft.com/office/powerpoint/2010/main" val="2707245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A69D1-E83C-CCA0-31EA-A9DFE27937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8C4722-2D5E-1E82-1679-D221B74ED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47B2BC-CE6D-B58E-766D-26976039841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323BFFE-AC78-9B1C-2129-C97AF20B3673}"/>
              </a:ext>
            </a:extLst>
          </p:cNvPr>
          <p:cNvSpPr>
            <a:spLocks noGrp="1"/>
          </p:cNvSpPr>
          <p:nvPr>
            <p:ph type="sldNum" sz="quarter" idx="5"/>
          </p:nvPr>
        </p:nvSpPr>
        <p:spPr/>
        <p:txBody>
          <a:bodyPr/>
          <a:lstStyle/>
          <a:p>
            <a:fld id="{0F4805DD-1C5A-44BE-B861-D8F817A8137D}" type="slidenum">
              <a:rPr lang="zh-CN" altLang="en-US" smtClean="0"/>
              <a:t>22</a:t>
            </a:fld>
            <a:endParaRPr lang="zh-CN" altLang="en-US"/>
          </a:p>
        </p:txBody>
      </p:sp>
    </p:spTree>
    <p:extLst>
      <p:ext uri="{BB962C8B-B14F-4D97-AF65-F5344CB8AC3E}">
        <p14:creationId xmlns:p14="http://schemas.microsoft.com/office/powerpoint/2010/main" val="2011224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24</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2106B-E894-1C0F-E264-CF3CC4B9DE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5A556F-A4DB-A415-7EFE-C038B0DD27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A9D530-B72C-D682-DFA4-FCC2013EFB7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5643D39-E874-595C-3B45-DB1E436FFBF7}"/>
              </a:ext>
            </a:extLst>
          </p:cNvPr>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2137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75347-A118-C4D5-446D-5F02278723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0266D4-6376-083D-8CCC-DA0F7B5B59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D9338B-53F1-19E1-0A2C-6ED9A45745E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26E4971-FDEF-9101-3848-919E772F6E1F}"/>
              </a:ext>
            </a:extLst>
          </p:cNvPr>
          <p:cNvSpPr>
            <a:spLocks noGrp="1"/>
          </p:cNvSpPr>
          <p:nvPr>
            <p:ph type="sldNum" sz="quarter" idx="5"/>
          </p:nvPr>
        </p:nvSpPr>
        <p:spPr/>
        <p:txBody>
          <a:bodyPr/>
          <a:lstStyle/>
          <a:p>
            <a:fld id="{0F4805DD-1C5A-44BE-B861-D8F817A8137D}" type="slidenum">
              <a:rPr lang="zh-CN" altLang="en-US" smtClean="0"/>
              <a:t>4</a:t>
            </a:fld>
            <a:endParaRPr lang="zh-CN" altLang="en-US"/>
          </a:p>
        </p:txBody>
      </p:sp>
    </p:spTree>
    <p:extLst>
      <p:ext uri="{BB962C8B-B14F-4D97-AF65-F5344CB8AC3E}">
        <p14:creationId xmlns:p14="http://schemas.microsoft.com/office/powerpoint/2010/main" val="409449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137A1-AE6D-F613-1096-8F3FAA91E1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F1169E-6339-BFF9-0CDB-33B6C20283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7B0228-B1C2-E9CC-2B9B-97755374BB5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0F10C6B-D693-716B-BC7F-87E18E1E3BD7}"/>
              </a:ext>
            </a:extLst>
          </p:cNvPr>
          <p:cNvSpPr>
            <a:spLocks noGrp="1"/>
          </p:cNvSpPr>
          <p:nvPr>
            <p:ph type="sldNum" sz="quarter" idx="5"/>
          </p:nvPr>
        </p:nvSpPr>
        <p:spPr/>
        <p:txBody>
          <a:bodyPr/>
          <a:lstStyle/>
          <a:p>
            <a:fld id="{0F4805DD-1C5A-44BE-B861-D8F817A8137D}" type="slidenum">
              <a:rPr lang="zh-CN" altLang="en-US" smtClean="0"/>
              <a:t>5</a:t>
            </a:fld>
            <a:endParaRPr lang="zh-CN" altLang="en-US"/>
          </a:p>
        </p:txBody>
      </p:sp>
    </p:spTree>
    <p:extLst>
      <p:ext uri="{BB962C8B-B14F-4D97-AF65-F5344CB8AC3E}">
        <p14:creationId xmlns:p14="http://schemas.microsoft.com/office/powerpoint/2010/main" val="126117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DB976-456B-BF33-4F4C-CFDE0FB891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7FA519-18B4-CC29-C658-6160583677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5A9F94-97A6-BBAC-7329-E57C1B30EDA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FBB82AF-FC6A-8371-A8BC-73F7B0235FE1}"/>
              </a:ext>
            </a:extLst>
          </p:cNvPr>
          <p:cNvSpPr>
            <a:spLocks noGrp="1"/>
          </p:cNvSpPr>
          <p:nvPr>
            <p:ph type="sldNum" sz="quarter" idx="5"/>
          </p:nvPr>
        </p:nvSpPr>
        <p:spPr/>
        <p:txBody>
          <a:bodyPr/>
          <a:lstStyle/>
          <a:p>
            <a:fld id="{0F4805DD-1C5A-44BE-B861-D8F817A8137D}" type="slidenum">
              <a:rPr lang="zh-CN" altLang="en-US" smtClean="0"/>
              <a:t>6</a:t>
            </a:fld>
            <a:endParaRPr lang="zh-CN" altLang="en-US"/>
          </a:p>
        </p:txBody>
      </p:sp>
    </p:spTree>
    <p:extLst>
      <p:ext uri="{BB962C8B-B14F-4D97-AF65-F5344CB8AC3E}">
        <p14:creationId xmlns:p14="http://schemas.microsoft.com/office/powerpoint/2010/main" val="905326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4F53-3758-AD3F-BED0-4F7D4CA52E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F64058-6CFB-F8AF-6AB7-129BF674AF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81334-1708-4107-1A7F-30F0565327C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A9A6ED6-D387-48CA-040B-857A051B6F74}"/>
              </a:ext>
            </a:extLst>
          </p:cNvPr>
          <p:cNvSpPr>
            <a:spLocks noGrp="1"/>
          </p:cNvSpPr>
          <p:nvPr>
            <p:ph type="sldNum" sz="quarter" idx="5"/>
          </p:nvPr>
        </p:nvSpPr>
        <p:spPr/>
        <p:txBody>
          <a:bodyPr/>
          <a:lstStyle/>
          <a:p>
            <a:fld id="{0F4805DD-1C5A-44BE-B861-D8F817A8137D}" type="slidenum">
              <a:rPr lang="zh-CN" altLang="en-US" smtClean="0"/>
              <a:t>7</a:t>
            </a:fld>
            <a:endParaRPr lang="zh-CN" altLang="en-US"/>
          </a:p>
        </p:txBody>
      </p:sp>
    </p:spTree>
    <p:extLst>
      <p:ext uri="{BB962C8B-B14F-4D97-AF65-F5344CB8AC3E}">
        <p14:creationId xmlns:p14="http://schemas.microsoft.com/office/powerpoint/2010/main" val="392077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2C918-9114-5EF6-8CB8-AD6CE29981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9161ED-CB50-C174-733C-6C9AD9726C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8EAAE2-1B94-A787-21F3-8F9DC04624B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D2A5DF2-2862-4974-5FB1-C1E9992D1C3B}"/>
              </a:ext>
            </a:extLst>
          </p:cNvPr>
          <p:cNvSpPr>
            <a:spLocks noGrp="1"/>
          </p:cNvSpPr>
          <p:nvPr>
            <p:ph type="sldNum" sz="quarter" idx="5"/>
          </p:nvPr>
        </p:nvSpPr>
        <p:spPr/>
        <p:txBody>
          <a:bodyPr/>
          <a:lstStyle/>
          <a:p>
            <a:fld id="{0F4805DD-1C5A-44BE-B861-D8F817A8137D}" type="slidenum">
              <a:rPr lang="zh-CN" altLang="en-US" smtClean="0"/>
              <a:t>8</a:t>
            </a:fld>
            <a:endParaRPr lang="zh-CN" altLang="en-US"/>
          </a:p>
        </p:txBody>
      </p:sp>
    </p:spTree>
    <p:extLst>
      <p:ext uri="{BB962C8B-B14F-4D97-AF65-F5344CB8AC3E}">
        <p14:creationId xmlns:p14="http://schemas.microsoft.com/office/powerpoint/2010/main" val="1068157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DDE42-2B9E-0DF2-E43F-39773EA144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1DF07-41AA-58C9-F1C7-9A9B374A81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118AD4-9501-EA0E-BD6F-82D2FF0FE00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CE7936C8-1107-AE3E-09FE-9052F8AAB64B}"/>
              </a:ext>
            </a:extLst>
          </p:cNvPr>
          <p:cNvSpPr>
            <a:spLocks noGrp="1"/>
          </p:cNvSpPr>
          <p:nvPr>
            <p:ph type="sldNum" sz="quarter" idx="5"/>
          </p:nvPr>
        </p:nvSpPr>
        <p:spPr/>
        <p:txBody>
          <a:bodyPr/>
          <a:lstStyle/>
          <a:p>
            <a:fld id="{0F4805DD-1C5A-44BE-B861-D8F817A8137D}" type="slidenum">
              <a:rPr lang="zh-CN" altLang="en-US" smtClean="0"/>
              <a:t>9</a:t>
            </a:fld>
            <a:endParaRPr lang="zh-CN" altLang="en-US"/>
          </a:p>
        </p:txBody>
      </p:sp>
    </p:spTree>
    <p:extLst>
      <p:ext uri="{BB962C8B-B14F-4D97-AF65-F5344CB8AC3E}">
        <p14:creationId xmlns:p14="http://schemas.microsoft.com/office/powerpoint/2010/main" val="1948512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endParaRPr lang="en-US"/>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IT-SCIR/llm-nlp-book" TargetMode="External"/><Relationship Id="rId2" Type="http://schemas.openxmlformats.org/officeDocument/2006/relationships/hyperlink" Target="https://item.jd.com/14395393.html" TargetMode="Externa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社会计算与交互机器人研究中心（</a:t>
            </a:r>
            <a:r>
              <a:rPr lang="en-US" altLang="zh-CN" sz="1800" dirty="0">
                <a:solidFill>
                  <a:schemeClr val="tx1">
                    <a:lumMod val="65000"/>
                    <a:lumOff val="35000"/>
                  </a:schemeClr>
                </a:solidFill>
                <a:cs typeface="+mn-ea"/>
                <a:sym typeface="+mn-lt"/>
              </a:rPr>
              <a:t>HIT-SCIR</a:t>
            </a:r>
            <a:r>
              <a:rPr lang="zh-CN" altLang="en-US" sz="1800" dirty="0">
                <a:solidFill>
                  <a:schemeClr val="tx1">
                    <a:lumMod val="65000"/>
                    <a:lumOff val="35000"/>
                  </a:schemeClr>
                </a:solidFill>
                <a:cs typeface="+mn-ea"/>
                <a:sym typeface="+mn-lt"/>
              </a:rPr>
              <a:t>）</a:t>
            </a: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dirty="0"/>
              <a:t>大语言模型的应用</a:t>
            </a:r>
            <a:endParaRPr lang="zh-CN" altLang="en-US" sz="4800" dirty="0"/>
          </a:p>
        </p:txBody>
      </p:sp>
      <p:pic>
        <p:nvPicPr>
          <p:cNvPr id="3" name="Picture 1" descr="A book with text on it&#10;&#10;AI-generated content may be incorrect.">
            <a:extLst>
              <a:ext uri="{FF2B5EF4-FFF2-40B4-BE49-F238E27FC236}">
                <a16:creationId xmlns:a16="http://schemas.microsoft.com/office/drawing/2014/main" id="{671CA7E0-C860-6475-FA03-1B4C41C89DB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32560" y="24368"/>
            <a:ext cx="2659439" cy="2571834"/>
          </a:xfrm>
          <a:prstGeom prst="rect">
            <a:avLst/>
          </a:prstGeom>
        </p:spPr>
      </p:pic>
    </p:spTree>
    <p:extLst>
      <p:ext uri="{BB962C8B-B14F-4D97-AF65-F5344CB8AC3E}">
        <p14:creationId xmlns:p14="http://schemas.microsoft.com/office/powerpoint/2010/main" val="58418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3A36-2004-8641-76BB-E545600BAF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EC2ED-83D4-9601-DEC0-527A191E3CC7}"/>
              </a:ext>
            </a:extLst>
          </p:cNvPr>
          <p:cNvSpPr>
            <a:spLocks noGrp="1"/>
          </p:cNvSpPr>
          <p:nvPr>
            <p:ph type="sldNum" sz="quarter" idx="12"/>
          </p:nvPr>
        </p:nvSpPr>
        <p:spPr/>
        <p:txBody>
          <a:bodyPr/>
          <a:lstStyle/>
          <a:p>
            <a:fld id="{85F8B262-510B-45FB-9F68-19347AFD565E}" type="slidenum">
              <a:rPr lang="zh-CN" altLang="en-US" smtClean="0"/>
              <a:pPr/>
              <a:t>10</a:t>
            </a:fld>
            <a:endParaRPr lang="zh-CN" altLang="en-US" dirty="0"/>
          </a:p>
        </p:txBody>
      </p:sp>
      <p:sp>
        <p:nvSpPr>
          <p:cNvPr id="3" name="Footer Placeholder 2">
            <a:extLst>
              <a:ext uri="{FF2B5EF4-FFF2-40B4-BE49-F238E27FC236}">
                <a16:creationId xmlns:a16="http://schemas.microsoft.com/office/drawing/2014/main" id="{4E6B2D3F-0B7F-C102-B97B-135F66BE9A8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4BBDE96C-6903-EC46-1777-AAAD5A56B324}"/>
              </a:ext>
            </a:extLst>
          </p:cNvPr>
          <p:cNvSpPr>
            <a:spLocks noGrp="1"/>
          </p:cNvSpPr>
          <p:nvPr>
            <p:ph type="title"/>
          </p:nvPr>
        </p:nvSpPr>
        <p:spPr/>
        <p:txBody>
          <a:bodyPr/>
          <a:lstStyle/>
          <a:p>
            <a:r>
              <a:rPr lang="ja-JP" altLang="en-US"/>
              <a:t>生成指令数据</a:t>
            </a:r>
            <a:endParaRPr lang="en-CN" dirty="0"/>
          </a:p>
        </p:txBody>
      </p:sp>
      <p:sp>
        <p:nvSpPr>
          <p:cNvPr id="5" name="Content Placeholder 4">
            <a:extLst>
              <a:ext uri="{FF2B5EF4-FFF2-40B4-BE49-F238E27FC236}">
                <a16:creationId xmlns:a16="http://schemas.microsoft.com/office/drawing/2014/main" id="{6B9E02E0-32EA-7FFB-F88E-008E22D10769}"/>
              </a:ext>
            </a:extLst>
          </p:cNvPr>
          <p:cNvSpPr>
            <a:spLocks noGrp="1"/>
          </p:cNvSpPr>
          <p:nvPr>
            <p:ph sz="quarter" idx="1"/>
          </p:nvPr>
        </p:nvSpPr>
        <p:spPr>
          <a:xfrm>
            <a:off x="722326" y="1070857"/>
            <a:ext cx="11103166" cy="2014542"/>
          </a:xfrm>
        </p:spPr>
        <p:txBody>
          <a:bodyPr/>
          <a:lstStyle/>
          <a:p>
            <a:r>
              <a:rPr lang="en-US" altLang="zh-CN" b="1" dirty="0"/>
              <a:t>Alpaca</a:t>
            </a:r>
            <a:endParaRPr lang="en-US" altLang="zh-CN" dirty="0"/>
          </a:p>
          <a:p>
            <a:pPr lvl="1">
              <a:spcBef>
                <a:spcPts val="600"/>
              </a:spcBef>
            </a:pPr>
            <a:r>
              <a:rPr lang="en-US" altLang="zh-CN" dirty="0"/>
              <a:t>Alpaca</a:t>
            </a:r>
            <a:r>
              <a:rPr lang="zh-CN" altLang="en-US" dirty="0"/>
              <a:t>是在</a:t>
            </a:r>
            <a:r>
              <a:rPr lang="en-US" altLang="zh-CN" dirty="0"/>
              <a:t>LLaMA</a:t>
            </a:r>
            <a:r>
              <a:rPr lang="zh-CN" altLang="en-US" dirty="0"/>
              <a:t>基础上使用</a:t>
            </a:r>
            <a:r>
              <a:rPr lang="en-US" altLang="zh-CN" dirty="0"/>
              <a:t>52K</a:t>
            </a:r>
            <a:r>
              <a:rPr lang="zh-CN" altLang="en-US" dirty="0"/>
              <a:t>指令数据精调的预训练模型</a:t>
            </a:r>
          </a:p>
          <a:p>
            <a:pPr lvl="1">
              <a:spcBef>
                <a:spcPts val="600"/>
              </a:spcBef>
            </a:pPr>
            <a:r>
              <a:rPr lang="zh-CN" altLang="en-US" dirty="0"/>
              <a:t>作者只用了不到</a:t>
            </a:r>
            <a:r>
              <a:rPr lang="en-US" altLang="zh-CN" dirty="0"/>
              <a:t>600</a:t>
            </a:r>
            <a:r>
              <a:rPr lang="zh-CN" altLang="en-US" dirty="0"/>
              <a:t>美元的成本训练出了该模型（数据</a:t>
            </a:r>
            <a:r>
              <a:rPr lang="en-US" altLang="zh-CN" dirty="0"/>
              <a:t>$500 + </a:t>
            </a:r>
            <a:r>
              <a:rPr lang="zh-CN" altLang="en-US" dirty="0"/>
              <a:t>机器</a:t>
            </a:r>
            <a:r>
              <a:rPr lang="en-US" altLang="zh-CN" dirty="0"/>
              <a:t>$100</a:t>
            </a:r>
            <a:r>
              <a:rPr lang="zh-CN" altLang="en-US" dirty="0"/>
              <a:t>）</a:t>
            </a:r>
          </a:p>
          <a:p>
            <a:pPr lvl="1">
              <a:spcBef>
                <a:spcPts val="600"/>
              </a:spcBef>
            </a:pPr>
            <a:r>
              <a:rPr lang="zh-CN" altLang="en-US" dirty="0"/>
              <a:t>初步实验结果表明</a:t>
            </a:r>
            <a:r>
              <a:rPr lang="en-US" altLang="zh-CN" dirty="0"/>
              <a:t>Alpaca</a:t>
            </a:r>
            <a:r>
              <a:rPr lang="zh-CN" altLang="en-US" dirty="0"/>
              <a:t>可以达到与</a:t>
            </a:r>
            <a:r>
              <a:rPr lang="en-US" altLang="zh-CN" dirty="0"/>
              <a:t>OpenAI text-davinci-003</a:t>
            </a:r>
            <a:r>
              <a:rPr lang="zh-CN" altLang="en-US" dirty="0"/>
              <a:t>相匹敌的效果</a:t>
            </a:r>
          </a:p>
        </p:txBody>
      </p:sp>
      <p:pic>
        <p:nvPicPr>
          <p:cNvPr id="6" name="图片 5">
            <a:extLst>
              <a:ext uri="{FF2B5EF4-FFF2-40B4-BE49-F238E27FC236}">
                <a16:creationId xmlns:a16="http://schemas.microsoft.com/office/drawing/2014/main" id="{45A9E57B-D608-C3F8-0229-12F15D497729}"/>
              </a:ext>
            </a:extLst>
          </p:cNvPr>
          <p:cNvPicPr>
            <a:picLocks noChangeAspect="1"/>
          </p:cNvPicPr>
          <p:nvPr/>
        </p:nvPicPr>
        <p:blipFill>
          <a:blip r:embed="rId3"/>
          <a:stretch>
            <a:fillRect/>
          </a:stretch>
        </p:blipFill>
        <p:spPr>
          <a:xfrm>
            <a:off x="5549963" y="3188512"/>
            <a:ext cx="5494347" cy="3162172"/>
          </a:xfrm>
          <a:prstGeom prst="rect">
            <a:avLst/>
          </a:prstGeom>
        </p:spPr>
      </p:pic>
      <p:sp>
        <p:nvSpPr>
          <p:cNvPr id="9" name="文本框 8">
            <a:extLst>
              <a:ext uri="{FF2B5EF4-FFF2-40B4-BE49-F238E27FC236}">
                <a16:creationId xmlns:a16="http://schemas.microsoft.com/office/drawing/2014/main" id="{E571F5D1-06D5-2BFA-76FE-532EFEFC467E}"/>
              </a:ext>
            </a:extLst>
          </p:cNvPr>
          <p:cNvSpPr txBox="1"/>
          <p:nvPr/>
        </p:nvSpPr>
        <p:spPr>
          <a:xfrm>
            <a:off x="1399649" y="3753936"/>
            <a:ext cx="3441622" cy="2031325"/>
          </a:xfrm>
          <a:prstGeom prst="rect">
            <a:avLst/>
          </a:prstGeom>
          <a:noFill/>
        </p:spPr>
        <p:txBody>
          <a:bodyPr wrap="square">
            <a:spAutoFit/>
          </a:bodyPr>
          <a:lstStyle/>
          <a:p>
            <a:r>
              <a:rPr lang="zh-CN" altLang="en-US" dirty="0"/>
              <a:t>第一步：构造175条self-instruct种子示例任务</a:t>
            </a:r>
          </a:p>
          <a:p>
            <a:r>
              <a:rPr lang="zh-CN" altLang="en-US" dirty="0"/>
              <a:t>第二步：基于上述种子任务，利用text-davinci-003爬取指令数据</a:t>
            </a:r>
          </a:p>
          <a:p>
            <a:r>
              <a:rPr lang="zh-CN" altLang="en-US" dirty="0"/>
              <a:t>第三步：使用爬取下来的52K指令数据在LLaMA上进行精调，最终得到Alpaca</a:t>
            </a:r>
          </a:p>
        </p:txBody>
      </p:sp>
    </p:spTree>
    <p:extLst>
      <p:ext uri="{BB962C8B-B14F-4D97-AF65-F5344CB8AC3E}">
        <p14:creationId xmlns:p14="http://schemas.microsoft.com/office/powerpoint/2010/main" val="108743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B6C5-0F17-8C17-407D-01FB0E81549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48B1A-3686-FA44-1BC7-02BFF94DC6C7}"/>
              </a:ext>
            </a:extLst>
          </p:cNvPr>
          <p:cNvSpPr>
            <a:spLocks noGrp="1"/>
          </p:cNvSpPr>
          <p:nvPr>
            <p:ph type="sldNum" sz="quarter" idx="12"/>
          </p:nvPr>
        </p:nvSpPr>
        <p:spPr/>
        <p:txBody>
          <a:bodyPr/>
          <a:lstStyle/>
          <a:p>
            <a:fld id="{85F8B262-510B-45FB-9F68-19347AFD565E}" type="slidenum">
              <a:rPr lang="zh-CN" altLang="en-US" smtClean="0"/>
              <a:pPr/>
              <a:t>11</a:t>
            </a:fld>
            <a:endParaRPr lang="zh-CN" altLang="en-US" dirty="0"/>
          </a:p>
        </p:txBody>
      </p:sp>
      <p:sp>
        <p:nvSpPr>
          <p:cNvPr id="3" name="Footer Placeholder 2">
            <a:extLst>
              <a:ext uri="{FF2B5EF4-FFF2-40B4-BE49-F238E27FC236}">
                <a16:creationId xmlns:a16="http://schemas.microsoft.com/office/drawing/2014/main" id="{01774332-6B4B-37D0-698C-5AD9F8B07BB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B965125-C0CF-813E-799E-17806E0B5E34}"/>
              </a:ext>
            </a:extLst>
          </p:cNvPr>
          <p:cNvSpPr>
            <a:spLocks noGrp="1"/>
          </p:cNvSpPr>
          <p:nvPr>
            <p:ph type="title"/>
          </p:nvPr>
        </p:nvSpPr>
        <p:spPr/>
        <p:txBody>
          <a:bodyPr/>
          <a:lstStyle/>
          <a:p>
            <a:r>
              <a:rPr lang="ja-JP" altLang="en-US"/>
              <a:t>生成指令数据</a:t>
            </a:r>
            <a:endParaRPr lang="en-CN" dirty="0"/>
          </a:p>
        </p:txBody>
      </p:sp>
      <p:sp>
        <p:nvSpPr>
          <p:cNvPr id="5" name="Content Placeholder 4">
            <a:extLst>
              <a:ext uri="{FF2B5EF4-FFF2-40B4-BE49-F238E27FC236}">
                <a16:creationId xmlns:a16="http://schemas.microsoft.com/office/drawing/2014/main" id="{C1DF63F8-B1AA-DA9F-1349-E09631DE0EBB}"/>
              </a:ext>
            </a:extLst>
          </p:cNvPr>
          <p:cNvSpPr>
            <a:spLocks noGrp="1"/>
          </p:cNvSpPr>
          <p:nvPr>
            <p:ph sz="quarter" idx="1"/>
          </p:nvPr>
        </p:nvSpPr>
        <p:spPr>
          <a:xfrm>
            <a:off x="722326" y="1070857"/>
            <a:ext cx="11103166" cy="2014542"/>
          </a:xfrm>
        </p:spPr>
        <p:txBody>
          <a:bodyPr/>
          <a:lstStyle/>
          <a:p>
            <a:r>
              <a:rPr lang="en-US" altLang="zh-CN" b="1" dirty="0" err="1"/>
              <a:t>WizardLM</a:t>
            </a:r>
            <a:endParaRPr lang="en-US" altLang="zh-CN" dirty="0"/>
          </a:p>
          <a:p>
            <a:pPr lvl="1">
              <a:spcBef>
                <a:spcPts val="600"/>
              </a:spcBef>
            </a:pPr>
            <a:r>
              <a:rPr lang="zh-CN" altLang="en-US" dirty="0"/>
              <a:t>通过多轮自动进化（</a:t>
            </a:r>
            <a:r>
              <a:rPr lang="en-US" altLang="zh-CN" dirty="0" err="1"/>
              <a:t>Evol</a:t>
            </a:r>
            <a:r>
              <a:rPr lang="en-US" altLang="zh-CN" dirty="0"/>
              <a:t>-Instruct</a:t>
            </a:r>
            <a:r>
              <a:rPr lang="zh-CN" altLang="en-US" dirty="0"/>
              <a:t>）方式生成更复杂、更多样、更具挑战性的指令数据，用于训练能力更强的大语言模型</a:t>
            </a:r>
            <a:endParaRPr lang="en-US" altLang="zh-CN" dirty="0"/>
          </a:p>
          <a:p>
            <a:pPr lvl="1">
              <a:spcBef>
                <a:spcPts val="600"/>
              </a:spcBef>
            </a:pPr>
            <a:r>
              <a:rPr lang="zh-CN" altLang="en-US" dirty="0"/>
              <a:t>指令进化器：增加难度与多样性</a:t>
            </a:r>
          </a:p>
          <a:p>
            <a:pPr lvl="2">
              <a:spcBef>
                <a:spcPts val="600"/>
              </a:spcBef>
            </a:pPr>
            <a:r>
              <a:rPr lang="zh-CN" altLang="en-US" dirty="0"/>
              <a:t>深度进化：逐步增加约束、推理步骤、复杂输入、具体化等，使任务更具挑战。</a:t>
            </a:r>
          </a:p>
          <a:p>
            <a:pPr lvl="2">
              <a:spcBef>
                <a:spcPts val="600"/>
              </a:spcBef>
            </a:pPr>
            <a:r>
              <a:rPr lang="zh-CN" altLang="en-US" dirty="0"/>
              <a:t>广度进化：在相似领域中生成新的长尾任务，提升指令的覆盖范围与多样性。</a:t>
            </a:r>
          </a:p>
          <a:p>
            <a:pPr lvl="1">
              <a:spcBef>
                <a:spcPts val="600"/>
              </a:spcBef>
            </a:pPr>
            <a:r>
              <a:rPr lang="zh-CN" altLang="en-US" dirty="0"/>
              <a:t>指令淘汰器：筛除不合格指令</a:t>
            </a:r>
          </a:p>
          <a:p>
            <a:pPr lvl="2">
              <a:spcBef>
                <a:spcPts val="600"/>
              </a:spcBef>
            </a:pPr>
            <a:r>
              <a:rPr lang="zh-CN" altLang="en-US" dirty="0"/>
              <a:t>剔除与原指令重复、模型无法回答、生成无效内容或包含模板语言的指令。</a:t>
            </a:r>
          </a:p>
        </p:txBody>
      </p:sp>
      <p:pic>
        <p:nvPicPr>
          <p:cNvPr id="7" name="图片 6">
            <a:extLst>
              <a:ext uri="{FF2B5EF4-FFF2-40B4-BE49-F238E27FC236}">
                <a16:creationId xmlns:a16="http://schemas.microsoft.com/office/drawing/2014/main" id="{E544E3E4-A58E-05D9-C227-5D5FF97D7F83}"/>
              </a:ext>
            </a:extLst>
          </p:cNvPr>
          <p:cNvPicPr>
            <a:picLocks noChangeAspect="1"/>
          </p:cNvPicPr>
          <p:nvPr/>
        </p:nvPicPr>
        <p:blipFill>
          <a:blip r:embed="rId3"/>
          <a:stretch>
            <a:fillRect/>
          </a:stretch>
        </p:blipFill>
        <p:spPr>
          <a:xfrm>
            <a:off x="4082076" y="4408816"/>
            <a:ext cx="4027848" cy="2449184"/>
          </a:xfrm>
          <a:prstGeom prst="rect">
            <a:avLst/>
          </a:prstGeom>
        </p:spPr>
      </p:pic>
    </p:spTree>
    <p:extLst>
      <p:ext uri="{BB962C8B-B14F-4D97-AF65-F5344CB8AC3E}">
        <p14:creationId xmlns:p14="http://schemas.microsoft.com/office/powerpoint/2010/main" val="23193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D61D-5A63-8EEB-5999-4B8041B489F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03F34C-8C41-F056-C2C6-5B5CE9F40AFA}"/>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大语言模型的应用示例</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E4F93249-FBD1-3AF5-35F9-1D6B3C983168}"/>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774EE83B-145A-13B4-C937-58729A7A57EF}"/>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生成指令数据</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8C2A99C5-8233-E369-9D23-C30DF825991E}"/>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DAAC8744-3D01-18E1-BAB7-34277429FA4C}"/>
              </a:ext>
            </a:extLst>
          </p:cNvPr>
          <p:cNvSpPr>
            <a:spLocks noGrp="1"/>
          </p:cNvSpPr>
          <p:nvPr>
            <p:ph type="body" idx="13"/>
          </p:nvPr>
        </p:nvSpPr>
        <p:spPr>
          <a:xfrm>
            <a:off x="4794749" y="3462420"/>
            <a:ext cx="5167298" cy="453113"/>
          </a:xfrm>
        </p:spPr>
        <p:txBody>
          <a:bodyPr/>
          <a:lstStyle/>
          <a:p>
            <a:r>
              <a:rPr lang="zh-CN" altLang="en-US" dirty="0"/>
              <a:t>大语言模型的量化与部署</a:t>
            </a:r>
            <a:endParaRPr lang="en-CN" altLang="zh-CN" dirty="0"/>
          </a:p>
        </p:txBody>
      </p:sp>
      <p:sp>
        <p:nvSpPr>
          <p:cNvPr id="8" name="Text Placeholder 7">
            <a:extLst>
              <a:ext uri="{FF2B5EF4-FFF2-40B4-BE49-F238E27FC236}">
                <a16:creationId xmlns:a16="http://schemas.microsoft.com/office/drawing/2014/main" id="{D213D367-0B14-D47E-20B6-6C503F20FA83}"/>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D4F25F49-0927-C8CD-7C4A-1FE8E0E6C62D}"/>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本地化开发与应用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F241ECED-3CF0-8D35-687D-A4A5677C6E76}"/>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C698D967-0723-EB8B-502B-B95664AA31FA}"/>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工具调用与自动化</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897AB57C-358C-3F48-D24B-91EFA2AD642E}"/>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66161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DCEB7-3554-A757-2DB7-1490FAD037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10B5CA-E7B2-730B-038E-FF67169F55D1}"/>
              </a:ext>
            </a:extLst>
          </p:cNvPr>
          <p:cNvSpPr>
            <a:spLocks noGrp="1"/>
          </p:cNvSpPr>
          <p:nvPr>
            <p:ph type="sldNum" sz="quarter" idx="12"/>
          </p:nvPr>
        </p:nvSpPr>
        <p:spPr/>
        <p:txBody>
          <a:bodyPr/>
          <a:lstStyle/>
          <a:p>
            <a:fld id="{85F8B262-510B-45FB-9F68-19347AFD565E}" type="slidenum">
              <a:rPr lang="zh-CN" altLang="en-US" smtClean="0"/>
              <a:pPr/>
              <a:t>13</a:t>
            </a:fld>
            <a:endParaRPr lang="zh-CN" altLang="en-US" dirty="0"/>
          </a:p>
        </p:txBody>
      </p:sp>
      <p:sp>
        <p:nvSpPr>
          <p:cNvPr id="3" name="Footer Placeholder 2">
            <a:extLst>
              <a:ext uri="{FF2B5EF4-FFF2-40B4-BE49-F238E27FC236}">
                <a16:creationId xmlns:a16="http://schemas.microsoft.com/office/drawing/2014/main" id="{911E9E57-D3AE-C24F-BF50-4E0B396856A4}"/>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27642682-5EB4-482C-E588-D39E37D612D7}"/>
              </a:ext>
            </a:extLst>
          </p:cNvPr>
          <p:cNvSpPr>
            <a:spLocks noGrp="1"/>
          </p:cNvSpPr>
          <p:nvPr>
            <p:ph type="title"/>
          </p:nvPr>
        </p:nvSpPr>
        <p:spPr/>
        <p:txBody>
          <a:bodyPr/>
          <a:lstStyle/>
          <a:p>
            <a:r>
              <a:rPr lang="ja-JP" altLang="en-US"/>
              <a:t>大语言模型的量化与部署</a:t>
            </a:r>
            <a:endParaRPr lang="en-CN" dirty="0"/>
          </a:p>
        </p:txBody>
      </p:sp>
      <p:sp>
        <p:nvSpPr>
          <p:cNvPr id="5" name="Content Placeholder 4">
            <a:extLst>
              <a:ext uri="{FF2B5EF4-FFF2-40B4-BE49-F238E27FC236}">
                <a16:creationId xmlns:a16="http://schemas.microsoft.com/office/drawing/2014/main" id="{A872B7BE-73BB-6273-523A-D0CB616C45AF}"/>
              </a:ext>
            </a:extLst>
          </p:cNvPr>
          <p:cNvSpPr>
            <a:spLocks noGrp="1"/>
          </p:cNvSpPr>
          <p:nvPr>
            <p:ph sz="quarter" idx="1"/>
          </p:nvPr>
        </p:nvSpPr>
        <p:spPr>
          <a:xfrm>
            <a:off x="722326" y="1070857"/>
            <a:ext cx="11103166" cy="1955372"/>
          </a:xfrm>
        </p:spPr>
        <p:txBody>
          <a:bodyPr/>
          <a:lstStyle/>
          <a:p>
            <a:r>
              <a:rPr lang="en-US" altLang="zh-CN" b="1" dirty="0" err="1"/>
              <a:t>llama.cpp</a:t>
            </a:r>
            <a:endParaRPr lang="en-US" altLang="zh-CN" dirty="0"/>
          </a:p>
          <a:p>
            <a:pPr lvl="1">
              <a:spcBef>
                <a:spcPts val="600"/>
              </a:spcBef>
            </a:pPr>
            <a:r>
              <a:rPr lang="en-US" altLang="zh-CN" dirty="0" err="1"/>
              <a:t>llama.cpp</a:t>
            </a:r>
            <a:r>
              <a:rPr lang="en-US" altLang="zh-CN" dirty="0"/>
              <a:t> </a:t>
            </a:r>
            <a:r>
              <a:rPr lang="zh-CN" altLang="en-US" dirty="0"/>
              <a:t>是一个基于 </a:t>
            </a:r>
            <a:r>
              <a:rPr lang="en-US" altLang="zh-CN" dirty="0"/>
              <a:t>C/C++ </a:t>
            </a:r>
            <a:r>
              <a:rPr lang="zh-CN" altLang="en-US" dirty="0"/>
              <a:t>语言的专门为运行 </a:t>
            </a:r>
            <a:r>
              <a:rPr lang="en-US" altLang="zh-CN" dirty="0"/>
              <a:t>Llama </a:t>
            </a:r>
            <a:r>
              <a:rPr lang="zh-CN" altLang="en-US" dirty="0"/>
              <a:t>及其衍生模型而设计的工具，其生成的</a:t>
            </a:r>
            <a:r>
              <a:rPr lang="en-US" altLang="zh-CN" dirty="0"/>
              <a:t>GGUF</a:t>
            </a:r>
            <a:r>
              <a:rPr lang="zh-CN" altLang="en-US" dirty="0"/>
              <a:t>量化模型是当前主流的量化推理格式之一</a:t>
            </a:r>
            <a:endParaRPr lang="en-US" altLang="zh-CN" dirty="0"/>
          </a:p>
          <a:p>
            <a:pPr lvl="1">
              <a:spcBef>
                <a:spcPts val="600"/>
              </a:spcBef>
            </a:pPr>
            <a:r>
              <a:rPr lang="zh-CN" altLang="en-US" dirty="0"/>
              <a:t>能够在便携式计算设备上对大语言模型进行量化，从而实现模型的高效运行</a:t>
            </a:r>
            <a:endParaRPr lang="en-US" altLang="zh-CN" dirty="0"/>
          </a:p>
          <a:p>
            <a:pPr lvl="2">
              <a:spcBef>
                <a:spcPts val="600"/>
              </a:spcBef>
            </a:pPr>
            <a:r>
              <a:rPr lang="zh-CN" altLang="en-US" dirty="0"/>
              <a:t>支持</a:t>
            </a:r>
            <a:r>
              <a:rPr lang="en-US" altLang="zh-CN" dirty="0"/>
              <a:t>CPU/GPU</a:t>
            </a:r>
            <a:r>
              <a:rPr lang="zh-CN" altLang="en-US" dirty="0"/>
              <a:t>下快速量化和加载体验大模型，还可以搭建</a:t>
            </a:r>
            <a:r>
              <a:rPr lang="en-US" altLang="zh-CN" dirty="0"/>
              <a:t>server</a:t>
            </a:r>
            <a:r>
              <a:rPr lang="zh-CN" altLang="en-US" dirty="0"/>
              <a:t>与</a:t>
            </a:r>
            <a:r>
              <a:rPr lang="en-US" altLang="zh-CN" dirty="0"/>
              <a:t>API</a:t>
            </a:r>
            <a:r>
              <a:rPr lang="zh-CN" altLang="en-US" dirty="0"/>
              <a:t>服务</a:t>
            </a:r>
          </a:p>
          <a:p>
            <a:pPr lvl="2">
              <a:spcBef>
                <a:spcPts val="600"/>
              </a:spcBef>
            </a:pPr>
            <a:r>
              <a:rPr lang="zh-CN" altLang="en-US" dirty="0"/>
              <a:t>支持</a:t>
            </a:r>
            <a:r>
              <a:rPr lang="en-US" altLang="zh-CN" dirty="0"/>
              <a:t>2~8bit</a:t>
            </a:r>
            <a:r>
              <a:rPr lang="zh-CN" altLang="en-US" dirty="0"/>
              <a:t>量化方法，支持</a:t>
            </a:r>
            <a:r>
              <a:rPr lang="en-US" altLang="zh-CN" dirty="0"/>
              <a:t>ARM NEON</a:t>
            </a:r>
            <a:r>
              <a:rPr lang="zh-CN" altLang="en-US" dirty="0"/>
              <a:t>、</a:t>
            </a:r>
            <a:r>
              <a:rPr lang="en-US" altLang="zh-CN" dirty="0"/>
              <a:t>BLAS</a:t>
            </a:r>
            <a:r>
              <a:rPr lang="zh-CN" altLang="en-US" dirty="0"/>
              <a:t>、</a:t>
            </a:r>
            <a:r>
              <a:rPr lang="en-US" altLang="zh-CN" dirty="0" err="1"/>
              <a:t>cuBLAS</a:t>
            </a:r>
            <a:r>
              <a:rPr lang="zh-CN" altLang="en-US" dirty="0"/>
              <a:t>、</a:t>
            </a:r>
            <a:r>
              <a:rPr lang="en-US" altLang="zh-CN" dirty="0"/>
              <a:t>CBLAST</a:t>
            </a:r>
            <a:r>
              <a:rPr lang="zh-CN" altLang="en-US" dirty="0"/>
              <a:t>等加速</a:t>
            </a:r>
          </a:p>
          <a:p>
            <a:pPr lvl="2">
              <a:spcBef>
                <a:spcPts val="600"/>
              </a:spcBef>
            </a:pPr>
            <a:r>
              <a:rPr lang="zh-CN" altLang="en-US" dirty="0"/>
              <a:t>支持</a:t>
            </a:r>
            <a:r>
              <a:rPr lang="en-US" altLang="zh-CN" dirty="0"/>
              <a:t>macOS/Linux/Windows</a:t>
            </a:r>
            <a:r>
              <a:rPr lang="zh-CN" altLang="en-US" dirty="0"/>
              <a:t>等平台，支持</a:t>
            </a:r>
            <a:r>
              <a:rPr lang="en-US" altLang="zh-CN" dirty="0"/>
              <a:t>LLaMA/Alpaca/Vicuna</a:t>
            </a:r>
            <a:r>
              <a:rPr lang="zh-CN" altLang="en-US" dirty="0"/>
              <a:t>等常见</a:t>
            </a:r>
            <a:r>
              <a:rPr lang="en-US" altLang="zh-CN" dirty="0"/>
              <a:t>LLM</a:t>
            </a:r>
            <a:r>
              <a:rPr lang="zh-CN" altLang="en-US" dirty="0"/>
              <a:t>及其变体</a:t>
            </a:r>
          </a:p>
          <a:p>
            <a:pPr marL="457200" lvl="1" indent="0">
              <a:spcBef>
                <a:spcPts val="600"/>
              </a:spcBef>
              <a:buNone/>
            </a:pPr>
            <a:endParaRPr lang="zh-CN" altLang="en-US" dirty="0"/>
          </a:p>
        </p:txBody>
      </p:sp>
      <p:pic>
        <p:nvPicPr>
          <p:cNvPr id="6" name="screencast.gif" descr="screencast.gif">
            <a:extLst>
              <a:ext uri="{FF2B5EF4-FFF2-40B4-BE49-F238E27FC236}">
                <a16:creationId xmlns:a16="http://schemas.microsoft.com/office/drawing/2014/main" id="{47A1B74D-4A41-B344-1EEC-EBE34E92ECD4}"/>
              </a:ext>
            </a:extLst>
          </p:cNvPr>
          <p:cNvPicPr>
            <a:picLocks/>
          </p:cNvPicPr>
          <p:nvPr/>
        </p:nvPicPr>
        <p:blipFill>
          <a:blip r:embed="rId3"/>
          <a:stretch>
            <a:fillRect/>
          </a:stretch>
        </p:blipFill>
        <p:spPr>
          <a:xfrm>
            <a:off x="6639668" y="4071355"/>
            <a:ext cx="3664022" cy="2427415"/>
          </a:xfrm>
          <a:prstGeom prst="rect">
            <a:avLst/>
          </a:prstGeom>
          <a:ln w="12700">
            <a:miter lim="400000"/>
          </a:ln>
        </p:spPr>
      </p:pic>
      <p:pic>
        <p:nvPicPr>
          <p:cNvPr id="8" name="图片 7">
            <a:extLst>
              <a:ext uri="{FF2B5EF4-FFF2-40B4-BE49-F238E27FC236}">
                <a16:creationId xmlns:a16="http://schemas.microsoft.com/office/drawing/2014/main" id="{3F1EF3C2-F883-74BF-E903-3EDF81F0BA7F}"/>
              </a:ext>
            </a:extLst>
          </p:cNvPr>
          <p:cNvPicPr>
            <a:picLocks noChangeAspect="1"/>
          </p:cNvPicPr>
          <p:nvPr/>
        </p:nvPicPr>
        <p:blipFill>
          <a:blip r:embed="rId4"/>
          <a:stretch>
            <a:fillRect/>
          </a:stretch>
        </p:blipFill>
        <p:spPr>
          <a:xfrm>
            <a:off x="1722227" y="4071354"/>
            <a:ext cx="3751461" cy="2427416"/>
          </a:xfrm>
          <a:prstGeom prst="rect">
            <a:avLst/>
          </a:prstGeom>
        </p:spPr>
      </p:pic>
    </p:spTree>
    <p:extLst>
      <p:ext uri="{BB962C8B-B14F-4D97-AF65-F5344CB8AC3E}">
        <p14:creationId xmlns:p14="http://schemas.microsoft.com/office/powerpoint/2010/main" val="389171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99CBD-8A5E-62CA-A1E9-F267505F94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FAFA62-326A-1FF2-66FC-8BFD39F8AF67}"/>
              </a:ext>
            </a:extLst>
          </p:cNvPr>
          <p:cNvSpPr>
            <a:spLocks noGrp="1"/>
          </p:cNvSpPr>
          <p:nvPr>
            <p:ph type="sldNum" sz="quarter" idx="12"/>
          </p:nvPr>
        </p:nvSpPr>
        <p:spPr/>
        <p:txBody>
          <a:bodyPr/>
          <a:lstStyle/>
          <a:p>
            <a:fld id="{85F8B262-510B-45FB-9F68-19347AFD565E}" type="slidenum">
              <a:rPr lang="zh-CN" altLang="en-US" smtClean="0"/>
              <a:pPr/>
              <a:t>14</a:t>
            </a:fld>
            <a:endParaRPr lang="zh-CN" altLang="en-US" dirty="0"/>
          </a:p>
        </p:txBody>
      </p:sp>
      <p:sp>
        <p:nvSpPr>
          <p:cNvPr id="3" name="Footer Placeholder 2">
            <a:extLst>
              <a:ext uri="{FF2B5EF4-FFF2-40B4-BE49-F238E27FC236}">
                <a16:creationId xmlns:a16="http://schemas.microsoft.com/office/drawing/2014/main" id="{1C5BE424-072B-AD0C-75D7-5400CFA19F6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2DBFC208-5C63-74A7-9812-35B5A522E2FD}"/>
              </a:ext>
            </a:extLst>
          </p:cNvPr>
          <p:cNvSpPr>
            <a:spLocks noGrp="1"/>
          </p:cNvSpPr>
          <p:nvPr>
            <p:ph type="title"/>
          </p:nvPr>
        </p:nvSpPr>
        <p:spPr/>
        <p:txBody>
          <a:bodyPr/>
          <a:lstStyle/>
          <a:p>
            <a:r>
              <a:rPr lang="ja-JP" altLang="en-US"/>
              <a:t>大语言模型的量化与部署</a:t>
            </a:r>
            <a:endParaRPr lang="en-CN" dirty="0"/>
          </a:p>
        </p:txBody>
      </p:sp>
      <p:sp>
        <p:nvSpPr>
          <p:cNvPr id="5" name="Content Placeholder 4">
            <a:extLst>
              <a:ext uri="{FF2B5EF4-FFF2-40B4-BE49-F238E27FC236}">
                <a16:creationId xmlns:a16="http://schemas.microsoft.com/office/drawing/2014/main" id="{0889D1C4-27B0-7E57-2E1A-C33C5B8F21AB}"/>
              </a:ext>
            </a:extLst>
          </p:cNvPr>
          <p:cNvSpPr>
            <a:spLocks noGrp="1"/>
          </p:cNvSpPr>
          <p:nvPr>
            <p:ph sz="quarter" idx="1"/>
          </p:nvPr>
        </p:nvSpPr>
        <p:spPr>
          <a:xfrm>
            <a:off x="722326" y="1070857"/>
            <a:ext cx="11103166" cy="1900943"/>
          </a:xfrm>
        </p:spPr>
        <p:txBody>
          <a:bodyPr/>
          <a:lstStyle/>
          <a:p>
            <a:r>
              <a:rPr lang="en-US" altLang="zh-CN" b="1" dirty="0"/>
              <a:t>transformers</a:t>
            </a:r>
            <a:endParaRPr lang="en-US" altLang="zh-CN" dirty="0"/>
          </a:p>
          <a:p>
            <a:pPr lvl="1">
              <a:spcBef>
                <a:spcPts val="600"/>
              </a:spcBef>
            </a:pPr>
            <a:r>
              <a:rPr lang="en-US" altLang="zh-CN" dirty="0"/>
              <a:t>transformers</a:t>
            </a:r>
            <a:r>
              <a:rPr lang="zh-CN" altLang="en-US" dirty="0"/>
              <a:t>本身支持通过</a:t>
            </a:r>
            <a:r>
              <a:rPr lang="en-US" altLang="zh-CN" dirty="0" err="1"/>
              <a:t>bitsandbytes</a:t>
            </a:r>
            <a:r>
              <a:rPr lang="zh-CN" altLang="en-US" dirty="0"/>
              <a:t>、</a:t>
            </a:r>
            <a:r>
              <a:rPr lang="en-US" altLang="zh-CN" dirty="0" err="1"/>
              <a:t>autogptq</a:t>
            </a:r>
            <a:r>
              <a:rPr lang="zh-CN" altLang="en-US" dirty="0"/>
              <a:t>、</a:t>
            </a:r>
            <a:r>
              <a:rPr lang="en-US" altLang="zh-CN" dirty="0" err="1"/>
              <a:t>autoawq</a:t>
            </a:r>
            <a:r>
              <a:rPr lang="zh-CN" altLang="en-US" dirty="0"/>
              <a:t>等方式直接加载量化模型</a:t>
            </a:r>
            <a:endParaRPr lang="en-US" altLang="zh-CN" dirty="0"/>
          </a:p>
          <a:p>
            <a:pPr lvl="1">
              <a:spcBef>
                <a:spcPts val="600"/>
              </a:spcBef>
            </a:pPr>
            <a:r>
              <a:rPr lang="zh-CN" altLang="en-US" dirty="0"/>
              <a:t>还可以借助</a:t>
            </a:r>
            <a:r>
              <a:rPr lang="en-US" altLang="zh-CN" dirty="0" err="1"/>
              <a:t>Gradio</a:t>
            </a:r>
            <a:r>
              <a:rPr lang="zh-CN" altLang="en-US" dirty="0"/>
              <a:t>搭建在线</a:t>
            </a:r>
            <a:r>
              <a:rPr lang="en-US" altLang="zh-CN" dirty="0"/>
              <a:t>demo</a:t>
            </a:r>
            <a:r>
              <a:rPr lang="zh-CN" altLang="en-US" dirty="0"/>
              <a:t>，对大模型进行部署</a:t>
            </a:r>
          </a:p>
        </p:txBody>
      </p:sp>
      <p:pic>
        <p:nvPicPr>
          <p:cNvPr id="3074" name="Picture 2">
            <a:extLst>
              <a:ext uri="{FF2B5EF4-FFF2-40B4-BE49-F238E27FC236}">
                <a16:creationId xmlns:a16="http://schemas.microsoft.com/office/drawing/2014/main" id="{FC5EEF48-09F6-E084-38A8-D77EC7836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589" y="2971800"/>
            <a:ext cx="4805923" cy="349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902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B84D-0548-3CF1-B045-D1894C41B10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B7503-3050-9F69-D460-28FE96D3C6B1}"/>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87A17746-CEE3-2DBC-4C3F-2FBFEEFD170D}"/>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7C60160-83BB-6807-F53D-D08300AB2638}"/>
              </a:ext>
            </a:extLst>
          </p:cNvPr>
          <p:cNvSpPr>
            <a:spLocks noGrp="1"/>
          </p:cNvSpPr>
          <p:nvPr>
            <p:ph type="title"/>
          </p:nvPr>
        </p:nvSpPr>
        <p:spPr/>
        <p:txBody>
          <a:bodyPr/>
          <a:lstStyle/>
          <a:p>
            <a:r>
              <a:rPr lang="ja-JP" altLang="en-US"/>
              <a:t>大语言模型的量化与部署</a:t>
            </a:r>
            <a:endParaRPr lang="en-CN" dirty="0"/>
          </a:p>
        </p:txBody>
      </p:sp>
      <p:sp>
        <p:nvSpPr>
          <p:cNvPr id="5" name="Content Placeholder 4">
            <a:extLst>
              <a:ext uri="{FF2B5EF4-FFF2-40B4-BE49-F238E27FC236}">
                <a16:creationId xmlns:a16="http://schemas.microsoft.com/office/drawing/2014/main" id="{3498BCE6-AC9E-94DE-3966-C5D3279D1E3A}"/>
              </a:ext>
            </a:extLst>
          </p:cNvPr>
          <p:cNvSpPr>
            <a:spLocks noGrp="1"/>
          </p:cNvSpPr>
          <p:nvPr>
            <p:ph sz="quarter" idx="1"/>
          </p:nvPr>
        </p:nvSpPr>
        <p:spPr>
          <a:xfrm>
            <a:off x="722326" y="1070857"/>
            <a:ext cx="11103166" cy="3086017"/>
          </a:xfrm>
        </p:spPr>
        <p:txBody>
          <a:bodyPr/>
          <a:lstStyle/>
          <a:p>
            <a:r>
              <a:rPr lang="en-US" altLang="zh-CN" b="1" dirty="0" err="1"/>
              <a:t>vllm</a:t>
            </a:r>
            <a:endParaRPr lang="en-US" altLang="zh-CN" dirty="0"/>
          </a:p>
          <a:p>
            <a:pPr lvl="1">
              <a:spcBef>
                <a:spcPts val="600"/>
              </a:spcBef>
            </a:pPr>
            <a:r>
              <a:rPr lang="en-US" altLang="zh-CN" dirty="0" err="1"/>
              <a:t>vLLM</a:t>
            </a:r>
            <a:r>
              <a:rPr lang="en-US" altLang="zh-CN" dirty="0"/>
              <a:t> </a:t>
            </a:r>
            <a:r>
              <a:rPr lang="zh-CN" altLang="en-US" dirty="0"/>
              <a:t>是一个高效的大语言模型推理与服务框架，具备低延迟、高吞吐量、支持多种解码策略和 </a:t>
            </a:r>
            <a:r>
              <a:rPr lang="en-US" altLang="zh-CN" dirty="0"/>
              <a:t>OpenAI </a:t>
            </a:r>
            <a:r>
              <a:rPr lang="zh-CN" altLang="en-US" dirty="0"/>
              <a:t>接口兼容性</a:t>
            </a:r>
          </a:p>
          <a:p>
            <a:pPr lvl="2">
              <a:spcBef>
                <a:spcPts val="600"/>
              </a:spcBef>
            </a:pPr>
            <a:r>
              <a:rPr lang="en-US" altLang="zh-CN" dirty="0" err="1"/>
              <a:t>vLLM</a:t>
            </a:r>
            <a:r>
              <a:rPr lang="en-US" altLang="zh-CN" dirty="0"/>
              <a:t> </a:t>
            </a:r>
            <a:r>
              <a:rPr lang="zh-CN" altLang="en-US" dirty="0"/>
              <a:t>使用 </a:t>
            </a:r>
            <a:r>
              <a:rPr lang="en-US" altLang="zh-CN" dirty="0" err="1"/>
              <a:t>PagedAttention</a:t>
            </a:r>
            <a:r>
              <a:rPr lang="en-US" altLang="zh-CN" dirty="0"/>
              <a:t> </a:t>
            </a:r>
            <a:r>
              <a:rPr lang="zh-CN" altLang="en-US" dirty="0"/>
              <a:t>管理 </a:t>
            </a:r>
            <a:r>
              <a:rPr lang="en-US" altLang="zh-CN" dirty="0"/>
              <a:t>KV </a:t>
            </a:r>
            <a:r>
              <a:rPr lang="zh-CN" altLang="en-US" dirty="0"/>
              <a:t>缓存，提高多并发处理能力</a:t>
            </a:r>
            <a:endParaRPr lang="en-US" altLang="zh-CN" dirty="0"/>
          </a:p>
          <a:p>
            <a:pPr lvl="2">
              <a:spcBef>
                <a:spcPts val="600"/>
              </a:spcBef>
            </a:pPr>
            <a:r>
              <a:rPr lang="zh-CN" altLang="en-US" dirty="0"/>
              <a:t>支持流式输出、张量并行、并行采样、束搜索等解码策略</a:t>
            </a:r>
            <a:endParaRPr lang="en-US" altLang="zh-CN" dirty="0"/>
          </a:p>
          <a:p>
            <a:pPr lvl="2">
              <a:spcBef>
                <a:spcPts val="600"/>
              </a:spcBef>
            </a:pPr>
            <a:r>
              <a:rPr lang="zh-CN" altLang="en-US" dirty="0"/>
              <a:t>支持 </a:t>
            </a:r>
            <a:r>
              <a:rPr lang="en-US" altLang="zh-CN" dirty="0"/>
              <a:t>Falcon</a:t>
            </a:r>
            <a:r>
              <a:rPr lang="zh-CN" altLang="en-US" dirty="0"/>
              <a:t>、</a:t>
            </a:r>
            <a:r>
              <a:rPr lang="en-US" altLang="zh-CN" dirty="0"/>
              <a:t>OPT</a:t>
            </a:r>
            <a:r>
              <a:rPr lang="zh-CN" altLang="en-US" dirty="0"/>
              <a:t>、</a:t>
            </a:r>
            <a:r>
              <a:rPr lang="en-US" altLang="zh-CN" dirty="0"/>
              <a:t>LLaMA </a:t>
            </a:r>
            <a:r>
              <a:rPr lang="zh-CN" altLang="en-US" dirty="0"/>
              <a:t>等 </a:t>
            </a:r>
            <a:r>
              <a:rPr lang="en-US" altLang="zh-CN" dirty="0"/>
              <a:t>Hugging Face </a:t>
            </a:r>
            <a:r>
              <a:rPr lang="zh-CN" altLang="en-US" dirty="0"/>
              <a:t>模型</a:t>
            </a:r>
            <a:endParaRPr lang="en-US" altLang="zh-CN" dirty="0"/>
          </a:p>
          <a:p>
            <a:pPr lvl="2">
              <a:spcBef>
                <a:spcPts val="600"/>
              </a:spcBef>
            </a:pPr>
            <a:r>
              <a:rPr lang="zh-CN" altLang="en-US" dirty="0"/>
              <a:t>适合用于部署高效 </a:t>
            </a:r>
            <a:r>
              <a:rPr lang="en-US" altLang="zh-CN" dirty="0"/>
              <a:t>LLM </a:t>
            </a:r>
            <a:r>
              <a:rPr lang="zh-CN" altLang="en-US" dirty="0"/>
              <a:t>服务或替换 </a:t>
            </a:r>
            <a:r>
              <a:rPr lang="en-US" altLang="zh-CN" dirty="0"/>
              <a:t>OpenAI </a:t>
            </a:r>
            <a:r>
              <a:rPr lang="zh-CN" altLang="en-US" dirty="0"/>
              <a:t>依赖</a:t>
            </a:r>
            <a:endParaRPr lang="en-US" altLang="zh-CN" dirty="0"/>
          </a:p>
        </p:txBody>
      </p:sp>
      <p:pic>
        <p:nvPicPr>
          <p:cNvPr id="6" name="图片 5">
            <a:extLst>
              <a:ext uri="{FF2B5EF4-FFF2-40B4-BE49-F238E27FC236}">
                <a16:creationId xmlns:a16="http://schemas.microsoft.com/office/drawing/2014/main" id="{70F7B71D-DCC4-F79D-6BD1-2A4820023425}"/>
              </a:ext>
            </a:extLst>
          </p:cNvPr>
          <p:cNvPicPr>
            <a:picLocks noChangeAspect="1"/>
          </p:cNvPicPr>
          <p:nvPr/>
        </p:nvPicPr>
        <p:blipFill>
          <a:blip r:embed="rId3"/>
          <a:stretch>
            <a:fillRect/>
          </a:stretch>
        </p:blipFill>
        <p:spPr>
          <a:xfrm>
            <a:off x="3709389" y="4212770"/>
            <a:ext cx="5196323" cy="1921329"/>
          </a:xfrm>
          <a:prstGeom prst="rect">
            <a:avLst/>
          </a:prstGeom>
        </p:spPr>
      </p:pic>
    </p:spTree>
    <p:extLst>
      <p:ext uri="{BB962C8B-B14F-4D97-AF65-F5344CB8AC3E}">
        <p14:creationId xmlns:p14="http://schemas.microsoft.com/office/powerpoint/2010/main" val="115085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8303-5E78-3CC6-A839-849005961B7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6F4840D-D72F-505D-25EC-300FE38A29F3}"/>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大语言模型的应用示例</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A01E129B-BE8C-9AEA-5CE4-6A046C6196DE}"/>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C59E0C-1097-C3CF-6674-ADB30D3B7559}"/>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生成指令数据</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6825D4CA-F077-2C8E-8352-8DF5A7A6889E}"/>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B4E393D-1C7D-4E59-F717-8B8C8120EE4F}"/>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大语言模型的量化与部署</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899280A5-6F69-598B-E0E8-75DC460235C0}"/>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F1F0F85A-7806-0BD9-8614-43DF98B011D2}"/>
              </a:ext>
            </a:extLst>
          </p:cNvPr>
          <p:cNvSpPr>
            <a:spLocks noGrp="1"/>
          </p:cNvSpPr>
          <p:nvPr>
            <p:ph type="body" idx="15"/>
          </p:nvPr>
        </p:nvSpPr>
        <p:spPr>
          <a:xfrm>
            <a:off x="4794749" y="4586039"/>
            <a:ext cx="5167298" cy="453113"/>
          </a:xfrm>
        </p:spPr>
        <p:txBody>
          <a:bodyPr/>
          <a:lstStyle/>
          <a:p>
            <a:r>
              <a:rPr lang="zh-CN" altLang="en-US" dirty="0"/>
              <a:t>本地化开发与应用</a:t>
            </a:r>
            <a:endParaRPr lang="en-CN" dirty="0"/>
          </a:p>
        </p:txBody>
      </p:sp>
      <p:sp>
        <p:nvSpPr>
          <p:cNvPr id="10" name="Text Placeholder 9">
            <a:extLst>
              <a:ext uri="{FF2B5EF4-FFF2-40B4-BE49-F238E27FC236}">
                <a16:creationId xmlns:a16="http://schemas.microsoft.com/office/drawing/2014/main" id="{D80DCF74-241A-1068-20EB-1A317637471B}"/>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1CD22E8F-AAA7-73D0-D843-48F3167C7FF8}"/>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工具调用与自动化</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32B96A7-F524-6DA6-D5B1-36D879F691C9}"/>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0017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264AF-8682-C2FA-4929-E4032BD981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3D140-793B-59B9-0454-F15818B38F90}"/>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3E1C0BEB-A22F-157D-6639-22CF4B6E4457}"/>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77B8EB3E-E4D3-468D-AF0A-B413CA3A7809}"/>
              </a:ext>
            </a:extLst>
          </p:cNvPr>
          <p:cNvSpPr>
            <a:spLocks noGrp="1"/>
          </p:cNvSpPr>
          <p:nvPr>
            <p:ph type="title"/>
          </p:nvPr>
        </p:nvSpPr>
        <p:spPr/>
        <p:txBody>
          <a:bodyPr/>
          <a:lstStyle/>
          <a:p>
            <a:r>
              <a:rPr lang="ja-JP" altLang="en-US"/>
              <a:t>本地化开发与应用</a:t>
            </a:r>
            <a:endParaRPr lang="en-CN" dirty="0"/>
          </a:p>
        </p:txBody>
      </p:sp>
      <p:sp>
        <p:nvSpPr>
          <p:cNvPr id="5" name="Content Placeholder 4">
            <a:extLst>
              <a:ext uri="{FF2B5EF4-FFF2-40B4-BE49-F238E27FC236}">
                <a16:creationId xmlns:a16="http://schemas.microsoft.com/office/drawing/2014/main" id="{0CD3C3A1-4FBF-4766-B92A-FC1176E0DDB7}"/>
              </a:ext>
            </a:extLst>
          </p:cNvPr>
          <p:cNvSpPr>
            <a:spLocks noGrp="1"/>
          </p:cNvSpPr>
          <p:nvPr>
            <p:ph sz="quarter" idx="1"/>
          </p:nvPr>
        </p:nvSpPr>
        <p:spPr>
          <a:xfrm>
            <a:off x="722326" y="1070856"/>
            <a:ext cx="7535323" cy="5223357"/>
          </a:xfrm>
        </p:spPr>
        <p:txBody>
          <a:bodyPr/>
          <a:lstStyle/>
          <a:p>
            <a:r>
              <a:rPr lang="en-US" altLang="zh-CN" b="1" dirty="0" err="1"/>
              <a:t>LangChain</a:t>
            </a:r>
            <a:endParaRPr lang="en-US" altLang="zh-CN" dirty="0"/>
          </a:p>
          <a:p>
            <a:pPr lvl="1">
              <a:spcBef>
                <a:spcPts val="600"/>
              </a:spcBef>
            </a:pPr>
            <a:r>
              <a:rPr lang="en-US" altLang="zh-CN" dirty="0" err="1"/>
              <a:t>LangChain</a:t>
            </a:r>
            <a:r>
              <a:rPr lang="en-US" altLang="zh-CN" dirty="0"/>
              <a:t> </a:t>
            </a:r>
            <a:r>
              <a:rPr lang="zh-CN" altLang="en-US" dirty="0"/>
              <a:t>是一个用于构建由大语言模型驱动的端到端应用的开发框架，适用于问答、摘要、聊天机器人、代码生成、信息提取等场景</a:t>
            </a:r>
            <a:endParaRPr lang="en-US" altLang="zh-CN" dirty="0"/>
          </a:p>
          <a:p>
            <a:pPr lvl="1">
              <a:spcBef>
                <a:spcPts val="600"/>
              </a:spcBef>
            </a:pPr>
            <a:r>
              <a:rPr lang="zh-CN" altLang="en-US" dirty="0"/>
              <a:t>支持将大语言模型连接至外部数据源，具备数据感知与环境交互能力。</a:t>
            </a:r>
            <a:r>
              <a:rPr lang="en-US" altLang="zh-CN" dirty="0" err="1"/>
              <a:t>LangChain</a:t>
            </a:r>
            <a:r>
              <a:rPr lang="en-US" altLang="zh-CN" dirty="0"/>
              <a:t> </a:t>
            </a:r>
            <a:r>
              <a:rPr lang="zh-CN" altLang="en-US" dirty="0"/>
              <a:t>的核心包括“组件”和“链”两种模式：</a:t>
            </a:r>
            <a:endParaRPr lang="en-US" altLang="zh-CN" dirty="0"/>
          </a:p>
          <a:p>
            <a:pPr lvl="2">
              <a:spcBef>
                <a:spcPts val="600"/>
              </a:spcBef>
            </a:pPr>
            <a:r>
              <a:rPr lang="zh-CN" altLang="en-US" dirty="0"/>
              <a:t>组件用于模块化地调用功能</a:t>
            </a:r>
            <a:endParaRPr lang="en-US" altLang="zh-CN" dirty="0"/>
          </a:p>
          <a:p>
            <a:pPr lvl="2">
              <a:spcBef>
                <a:spcPts val="600"/>
              </a:spcBef>
            </a:pPr>
            <a:r>
              <a:rPr lang="zh-CN" altLang="en-US" dirty="0"/>
              <a:t>“链”则组合多个组件以完成更复杂任务</a:t>
            </a:r>
            <a:endParaRPr lang="en-US" altLang="zh-CN" dirty="0"/>
          </a:p>
          <a:p>
            <a:pPr lvl="1">
              <a:spcBef>
                <a:spcPts val="600"/>
              </a:spcBef>
            </a:pPr>
            <a:r>
              <a:rPr lang="zh-CN" altLang="en-US" dirty="0"/>
              <a:t>输出比较</a:t>
            </a:r>
          </a:p>
          <a:p>
            <a:pPr lvl="2">
              <a:spcBef>
                <a:spcPts val="600"/>
              </a:spcBef>
            </a:pPr>
            <a:r>
              <a:rPr lang="en-US" altLang="zh-CN" dirty="0"/>
              <a:t>stuff </a:t>
            </a:r>
            <a:r>
              <a:rPr lang="zh-CN" altLang="en-US" dirty="0"/>
              <a:t>策略输出：简洁但可能遗漏信息，适合较短文本。</a:t>
            </a:r>
          </a:p>
          <a:p>
            <a:pPr lvl="2">
              <a:spcBef>
                <a:spcPts val="600"/>
              </a:spcBef>
            </a:pPr>
            <a:r>
              <a:rPr lang="en-US" altLang="zh-CN" dirty="0"/>
              <a:t>refine </a:t>
            </a:r>
            <a:r>
              <a:rPr lang="zh-CN" altLang="en-US" dirty="0"/>
              <a:t>策略输出：内容更丰富但计算成本较高，适合长文档或需要迭代优化的场景。</a:t>
            </a:r>
          </a:p>
        </p:txBody>
      </p:sp>
      <p:sp>
        <p:nvSpPr>
          <p:cNvPr id="6" name="矩形 5">
            <a:extLst>
              <a:ext uri="{FF2B5EF4-FFF2-40B4-BE49-F238E27FC236}">
                <a16:creationId xmlns:a16="http://schemas.microsoft.com/office/drawing/2014/main" id="{1B94606D-AF12-B993-C14E-50239DD95B19}"/>
              </a:ext>
            </a:extLst>
          </p:cNvPr>
          <p:cNvSpPr/>
          <p:nvPr/>
        </p:nvSpPr>
        <p:spPr>
          <a:xfrm>
            <a:off x="9580148" y="838048"/>
            <a:ext cx="1464162"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安装依赖</a:t>
            </a:r>
          </a:p>
        </p:txBody>
      </p:sp>
      <p:sp>
        <p:nvSpPr>
          <p:cNvPr id="7" name="右箭头 6">
            <a:extLst>
              <a:ext uri="{FF2B5EF4-FFF2-40B4-BE49-F238E27FC236}">
                <a16:creationId xmlns:a16="http://schemas.microsoft.com/office/drawing/2014/main" id="{6AD5F338-CE9C-D7C3-3395-557C941D0C98}"/>
              </a:ext>
            </a:extLst>
          </p:cNvPr>
          <p:cNvSpPr/>
          <p:nvPr/>
        </p:nvSpPr>
        <p:spPr>
          <a:xfrm rot="5400000">
            <a:off x="10169178" y="1343906"/>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7835E27C-1BB3-797F-9989-B7093832C31E}"/>
              </a:ext>
            </a:extLst>
          </p:cNvPr>
          <p:cNvSpPr/>
          <p:nvPr/>
        </p:nvSpPr>
        <p:spPr>
          <a:xfrm>
            <a:off x="9453926" y="1849764"/>
            <a:ext cx="1716603" cy="6375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加载模型与</a:t>
            </a:r>
            <a:endParaRPr kumimoji="1" lang="en-US" altLang="zh-CN" sz="1400" dirty="0">
              <a:solidFill>
                <a:schemeClr val="tx1"/>
              </a:solidFill>
            </a:endParaRPr>
          </a:p>
          <a:p>
            <a:pPr algn="ctr"/>
            <a:r>
              <a:rPr kumimoji="1" lang="zh-CN" altLang="en-US" sz="1400" dirty="0">
                <a:solidFill>
                  <a:schemeClr val="tx1"/>
                </a:solidFill>
              </a:rPr>
              <a:t>准备数据</a:t>
            </a:r>
          </a:p>
        </p:txBody>
      </p:sp>
      <p:sp>
        <p:nvSpPr>
          <p:cNvPr id="10" name="右箭头 9">
            <a:extLst>
              <a:ext uri="{FF2B5EF4-FFF2-40B4-BE49-F238E27FC236}">
                <a16:creationId xmlns:a16="http://schemas.microsoft.com/office/drawing/2014/main" id="{66F5CA93-6774-866C-34FD-56139F251EB9}"/>
              </a:ext>
            </a:extLst>
          </p:cNvPr>
          <p:cNvSpPr/>
          <p:nvPr/>
        </p:nvSpPr>
        <p:spPr>
          <a:xfrm rot="5400000">
            <a:off x="10169178" y="2493372"/>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90C2DA82-2150-F26A-E580-1AB0C7D6D549}"/>
              </a:ext>
            </a:extLst>
          </p:cNvPr>
          <p:cNvSpPr/>
          <p:nvPr/>
        </p:nvSpPr>
        <p:spPr>
          <a:xfrm>
            <a:off x="9453926" y="2999230"/>
            <a:ext cx="1716603" cy="6375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构建模型推理对象</a:t>
            </a:r>
          </a:p>
        </p:txBody>
      </p:sp>
      <p:sp>
        <p:nvSpPr>
          <p:cNvPr id="12" name="右箭头 11">
            <a:extLst>
              <a:ext uri="{FF2B5EF4-FFF2-40B4-BE49-F238E27FC236}">
                <a16:creationId xmlns:a16="http://schemas.microsoft.com/office/drawing/2014/main" id="{DFECBD80-0688-AEDD-2E77-BED4D8408EF8}"/>
              </a:ext>
            </a:extLst>
          </p:cNvPr>
          <p:cNvSpPr/>
          <p:nvPr/>
        </p:nvSpPr>
        <p:spPr>
          <a:xfrm rot="5400000">
            <a:off x="10169178" y="3642838"/>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B91E706-469F-95EA-65B5-F533373D911F}"/>
              </a:ext>
            </a:extLst>
          </p:cNvPr>
          <p:cNvSpPr/>
          <p:nvPr/>
        </p:nvSpPr>
        <p:spPr>
          <a:xfrm>
            <a:off x="9453926" y="4148696"/>
            <a:ext cx="1716603" cy="63757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定义摘要指令模板</a:t>
            </a:r>
          </a:p>
        </p:txBody>
      </p:sp>
      <p:sp>
        <p:nvSpPr>
          <p:cNvPr id="14" name="右箭头 13">
            <a:extLst>
              <a:ext uri="{FF2B5EF4-FFF2-40B4-BE49-F238E27FC236}">
                <a16:creationId xmlns:a16="http://schemas.microsoft.com/office/drawing/2014/main" id="{95B3B574-5594-4D55-0A8A-BB4551A817B2}"/>
              </a:ext>
            </a:extLst>
          </p:cNvPr>
          <p:cNvSpPr/>
          <p:nvPr/>
        </p:nvSpPr>
        <p:spPr>
          <a:xfrm rot="5400000">
            <a:off x="10169178" y="4792304"/>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D082778-934B-0EB7-A6C9-CC19F4C2BA6F}"/>
              </a:ext>
            </a:extLst>
          </p:cNvPr>
          <p:cNvSpPr/>
          <p:nvPr/>
        </p:nvSpPr>
        <p:spPr>
          <a:xfrm>
            <a:off x="9453926" y="5258894"/>
            <a:ext cx="1716603" cy="45189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选择摘要策略</a:t>
            </a:r>
          </a:p>
        </p:txBody>
      </p:sp>
      <p:sp>
        <p:nvSpPr>
          <p:cNvPr id="16" name="右箭头 15">
            <a:extLst>
              <a:ext uri="{FF2B5EF4-FFF2-40B4-BE49-F238E27FC236}">
                <a16:creationId xmlns:a16="http://schemas.microsoft.com/office/drawing/2014/main" id="{D35C7FD1-5153-06B4-C1A7-E15446D8AC5A}"/>
              </a:ext>
            </a:extLst>
          </p:cNvPr>
          <p:cNvSpPr/>
          <p:nvPr/>
        </p:nvSpPr>
        <p:spPr>
          <a:xfrm rot="5400000">
            <a:off x="10169178" y="5763755"/>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625F88A5-0873-3BBD-BD8E-3B4BCA259B41}"/>
              </a:ext>
            </a:extLst>
          </p:cNvPr>
          <p:cNvSpPr/>
          <p:nvPr/>
        </p:nvSpPr>
        <p:spPr>
          <a:xfrm>
            <a:off x="9453926" y="6230345"/>
            <a:ext cx="1716603" cy="36512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执行摘要任务</a:t>
            </a:r>
          </a:p>
        </p:txBody>
      </p:sp>
    </p:spTree>
    <p:extLst>
      <p:ext uri="{BB962C8B-B14F-4D97-AF65-F5344CB8AC3E}">
        <p14:creationId xmlns:p14="http://schemas.microsoft.com/office/powerpoint/2010/main" val="3350294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2EA59-2104-2FEB-F55C-60410D2F94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77602-1FA7-2DA7-C97F-82C5D267FDEE}"/>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1CABE081-2D0B-1571-E971-E59D043D7F2A}"/>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8356C07B-D46E-66A8-B103-17B4C24C9822}"/>
              </a:ext>
            </a:extLst>
          </p:cNvPr>
          <p:cNvSpPr>
            <a:spLocks noGrp="1"/>
          </p:cNvSpPr>
          <p:nvPr>
            <p:ph type="title"/>
          </p:nvPr>
        </p:nvSpPr>
        <p:spPr/>
        <p:txBody>
          <a:bodyPr/>
          <a:lstStyle/>
          <a:p>
            <a:r>
              <a:rPr lang="ja-JP" altLang="en-US"/>
              <a:t>本地化开发与应用</a:t>
            </a:r>
            <a:endParaRPr lang="en-CN" dirty="0"/>
          </a:p>
        </p:txBody>
      </p:sp>
      <p:sp>
        <p:nvSpPr>
          <p:cNvPr id="5" name="Content Placeholder 4">
            <a:extLst>
              <a:ext uri="{FF2B5EF4-FFF2-40B4-BE49-F238E27FC236}">
                <a16:creationId xmlns:a16="http://schemas.microsoft.com/office/drawing/2014/main" id="{76ECA25A-C3CF-BA29-80E5-C9207764F1C9}"/>
              </a:ext>
            </a:extLst>
          </p:cNvPr>
          <p:cNvSpPr>
            <a:spLocks noGrp="1"/>
          </p:cNvSpPr>
          <p:nvPr>
            <p:ph sz="quarter" idx="1"/>
          </p:nvPr>
        </p:nvSpPr>
        <p:spPr>
          <a:xfrm>
            <a:off x="722326" y="1070857"/>
            <a:ext cx="7995328" cy="2014542"/>
          </a:xfrm>
        </p:spPr>
        <p:txBody>
          <a:bodyPr/>
          <a:lstStyle/>
          <a:p>
            <a:r>
              <a:rPr lang="en-US" altLang="zh-CN" b="1" dirty="0" err="1"/>
              <a:t>privateGPT</a:t>
            </a:r>
            <a:endParaRPr lang="en-US" altLang="zh-CN" dirty="0"/>
          </a:p>
          <a:p>
            <a:pPr lvl="1">
              <a:spcBef>
                <a:spcPts val="600"/>
              </a:spcBef>
            </a:pPr>
            <a:r>
              <a:rPr lang="en-US" altLang="zh-CN" dirty="0" err="1"/>
              <a:t>privateGPT</a:t>
            </a:r>
            <a:r>
              <a:rPr lang="en-US" altLang="zh-CN" dirty="0"/>
              <a:t> </a:t>
            </a:r>
            <a:r>
              <a:rPr lang="zh-CN" altLang="en-US" dirty="0"/>
              <a:t>是基于 </a:t>
            </a:r>
            <a:r>
              <a:rPr lang="en-US" altLang="zh-CN" dirty="0"/>
              <a:t>llama-</a:t>
            </a:r>
            <a:r>
              <a:rPr lang="en-US" altLang="zh-CN" dirty="0" err="1"/>
              <a:t>cpp</a:t>
            </a:r>
            <a:r>
              <a:rPr lang="en-US" altLang="zh-CN" dirty="0"/>
              <a:t>-python </a:t>
            </a:r>
            <a:r>
              <a:rPr lang="zh-CN" altLang="en-US" dirty="0"/>
              <a:t>和 </a:t>
            </a:r>
            <a:r>
              <a:rPr lang="en-US" altLang="zh-CN" dirty="0" err="1"/>
              <a:t>LangChain</a:t>
            </a:r>
            <a:r>
              <a:rPr lang="en-US" altLang="zh-CN" dirty="0"/>
              <a:t> </a:t>
            </a:r>
            <a:r>
              <a:rPr lang="zh-CN" altLang="en-US" dirty="0"/>
              <a:t>等开发的一个开源项目，旨在提供本地化文档分析， 并利用大语言模型来实现交互问答</a:t>
            </a:r>
            <a:endParaRPr lang="en-US" altLang="zh-CN" dirty="0"/>
          </a:p>
          <a:p>
            <a:pPr lvl="1">
              <a:spcBef>
                <a:spcPts val="600"/>
              </a:spcBef>
            </a:pPr>
            <a:r>
              <a:rPr lang="zh-CN" altLang="en-US" dirty="0"/>
              <a:t>安装依赖</a:t>
            </a:r>
            <a:endParaRPr lang="en-US" altLang="zh-CN" dirty="0"/>
          </a:p>
          <a:p>
            <a:pPr lvl="1">
              <a:spcBef>
                <a:spcPts val="600"/>
              </a:spcBef>
            </a:pPr>
            <a:r>
              <a:rPr lang="zh-CN" altLang="en-US" dirty="0"/>
              <a:t>配置模型参数：例如模型、上下文长度等</a:t>
            </a:r>
            <a:endParaRPr lang="en-US" altLang="zh-CN" dirty="0"/>
          </a:p>
          <a:p>
            <a:pPr lvl="1">
              <a:spcBef>
                <a:spcPts val="600"/>
              </a:spcBef>
            </a:pPr>
            <a:r>
              <a:rPr lang="zh-CN" altLang="en-US" dirty="0"/>
              <a:t>导入本地文档</a:t>
            </a:r>
            <a:endParaRPr lang="en-US" altLang="zh-CN" dirty="0"/>
          </a:p>
          <a:p>
            <a:pPr lvl="2">
              <a:spcBef>
                <a:spcPts val="600"/>
              </a:spcBef>
            </a:pPr>
            <a:r>
              <a:rPr lang="zh-CN" altLang="en-US" dirty="0"/>
              <a:t>可以读取常见文档格式，如</a:t>
            </a:r>
            <a:r>
              <a:rPr lang="en-US" altLang="zh-CN" dirty="0"/>
              <a:t>PDF,</a:t>
            </a:r>
            <a:r>
              <a:rPr lang="zh-CN" altLang="en-US" dirty="0"/>
              <a:t> </a:t>
            </a:r>
            <a:r>
              <a:rPr lang="en-US" altLang="zh-CN" dirty="0"/>
              <a:t>DOC,</a:t>
            </a:r>
            <a:r>
              <a:rPr lang="zh-CN" altLang="en-US" dirty="0"/>
              <a:t> </a:t>
            </a:r>
            <a:r>
              <a:rPr lang="en-US" altLang="zh-CN" dirty="0"/>
              <a:t>TXT</a:t>
            </a:r>
            <a:r>
              <a:rPr lang="zh-CN" altLang="en-US" dirty="0"/>
              <a:t>等</a:t>
            </a:r>
          </a:p>
          <a:p>
            <a:pPr lvl="1">
              <a:spcBef>
                <a:spcPts val="600"/>
              </a:spcBef>
            </a:pPr>
            <a:r>
              <a:rPr lang="zh-CN" altLang="en-US" dirty="0"/>
              <a:t>配置解码与指令模板</a:t>
            </a:r>
            <a:endParaRPr lang="en-US" altLang="zh-CN" dirty="0"/>
          </a:p>
          <a:p>
            <a:pPr lvl="2">
              <a:spcBef>
                <a:spcPts val="600"/>
              </a:spcBef>
            </a:pPr>
            <a:r>
              <a:rPr lang="zh-CN" altLang="en-US" dirty="0"/>
              <a:t>配置模型加载参数，如线程数、上下文长度、</a:t>
            </a:r>
            <a:r>
              <a:rPr lang="en-US" altLang="zh-CN" dirty="0"/>
              <a:t>GPU </a:t>
            </a:r>
            <a:r>
              <a:rPr lang="zh-CN" altLang="en-US" dirty="0"/>
              <a:t>层数等。</a:t>
            </a:r>
          </a:p>
          <a:p>
            <a:pPr lvl="2">
              <a:spcBef>
                <a:spcPts val="600"/>
              </a:spcBef>
            </a:pPr>
            <a:r>
              <a:rPr lang="zh-CN" altLang="en-US" dirty="0"/>
              <a:t>添加嵌套指令模板（</a:t>
            </a:r>
            <a:r>
              <a:rPr lang="en-US" altLang="zh-CN" dirty="0"/>
              <a:t>Prompt</a:t>
            </a:r>
            <a:r>
              <a:rPr lang="zh-CN" altLang="en-US" dirty="0"/>
              <a:t>），以适配对话模型</a:t>
            </a:r>
          </a:p>
          <a:p>
            <a:pPr lvl="1">
              <a:spcBef>
                <a:spcPts val="600"/>
              </a:spcBef>
            </a:pPr>
            <a:r>
              <a:rPr lang="zh-CN" altLang="en-US" dirty="0"/>
              <a:t>启动交互</a:t>
            </a:r>
            <a:endParaRPr lang="en-US" altLang="zh-CN" dirty="0"/>
          </a:p>
          <a:p>
            <a:pPr lvl="2">
              <a:spcBef>
                <a:spcPts val="600"/>
              </a:spcBef>
            </a:pPr>
            <a:r>
              <a:rPr lang="zh-CN" altLang="en-US" dirty="0"/>
              <a:t>输入自然语言问题，模型将基于本地文档内容返回答案</a:t>
            </a:r>
          </a:p>
        </p:txBody>
      </p:sp>
      <p:sp>
        <p:nvSpPr>
          <p:cNvPr id="6" name="矩形 5">
            <a:extLst>
              <a:ext uri="{FF2B5EF4-FFF2-40B4-BE49-F238E27FC236}">
                <a16:creationId xmlns:a16="http://schemas.microsoft.com/office/drawing/2014/main" id="{CD390EB9-CF06-8997-2ECB-A5D8F62E5F2C}"/>
              </a:ext>
            </a:extLst>
          </p:cNvPr>
          <p:cNvSpPr/>
          <p:nvPr/>
        </p:nvSpPr>
        <p:spPr>
          <a:xfrm>
            <a:off x="9823890" y="1432688"/>
            <a:ext cx="1464162"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安装依赖</a:t>
            </a:r>
          </a:p>
        </p:txBody>
      </p:sp>
      <p:sp>
        <p:nvSpPr>
          <p:cNvPr id="7" name="右箭头 6">
            <a:extLst>
              <a:ext uri="{FF2B5EF4-FFF2-40B4-BE49-F238E27FC236}">
                <a16:creationId xmlns:a16="http://schemas.microsoft.com/office/drawing/2014/main" id="{4A97C904-0995-7579-EFEA-665F19760548}"/>
              </a:ext>
            </a:extLst>
          </p:cNvPr>
          <p:cNvSpPr/>
          <p:nvPr/>
        </p:nvSpPr>
        <p:spPr>
          <a:xfrm rot="5400000">
            <a:off x="10412920" y="1938546"/>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2316D27A-75A9-E0A5-1089-890F514105BC}"/>
              </a:ext>
            </a:extLst>
          </p:cNvPr>
          <p:cNvSpPr/>
          <p:nvPr/>
        </p:nvSpPr>
        <p:spPr>
          <a:xfrm>
            <a:off x="9697668" y="2410287"/>
            <a:ext cx="1716603"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配置模型参数</a:t>
            </a:r>
          </a:p>
        </p:txBody>
      </p:sp>
      <p:sp>
        <p:nvSpPr>
          <p:cNvPr id="9" name="右箭头 8">
            <a:extLst>
              <a:ext uri="{FF2B5EF4-FFF2-40B4-BE49-F238E27FC236}">
                <a16:creationId xmlns:a16="http://schemas.microsoft.com/office/drawing/2014/main" id="{5BE646BF-80DB-31E9-8D4E-E45C7F420D23}"/>
              </a:ext>
            </a:extLst>
          </p:cNvPr>
          <p:cNvSpPr/>
          <p:nvPr/>
        </p:nvSpPr>
        <p:spPr>
          <a:xfrm rot="5400000">
            <a:off x="10412918" y="2882028"/>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E890791B-AA34-3086-DD29-B8BB468BF9C7}"/>
              </a:ext>
            </a:extLst>
          </p:cNvPr>
          <p:cNvSpPr/>
          <p:nvPr/>
        </p:nvSpPr>
        <p:spPr>
          <a:xfrm>
            <a:off x="9697667" y="3353770"/>
            <a:ext cx="1716603"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导入本地文档</a:t>
            </a:r>
          </a:p>
        </p:txBody>
      </p:sp>
      <p:sp>
        <p:nvSpPr>
          <p:cNvPr id="18" name="右箭头 17">
            <a:extLst>
              <a:ext uri="{FF2B5EF4-FFF2-40B4-BE49-F238E27FC236}">
                <a16:creationId xmlns:a16="http://schemas.microsoft.com/office/drawing/2014/main" id="{ABAAC1F2-5776-BE88-2D6D-34AA08C4B03D}"/>
              </a:ext>
            </a:extLst>
          </p:cNvPr>
          <p:cNvSpPr/>
          <p:nvPr/>
        </p:nvSpPr>
        <p:spPr>
          <a:xfrm rot="5400000">
            <a:off x="10412917" y="3825511"/>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D5B6C51-3854-84E2-484A-7528198C1C18}"/>
              </a:ext>
            </a:extLst>
          </p:cNvPr>
          <p:cNvSpPr/>
          <p:nvPr/>
        </p:nvSpPr>
        <p:spPr>
          <a:xfrm>
            <a:off x="9642259" y="4306581"/>
            <a:ext cx="1827415"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修改解码与指令模板</a:t>
            </a:r>
          </a:p>
        </p:txBody>
      </p:sp>
      <p:sp>
        <p:nvSpPr>
          <p:cNvPr id="23" name="右箭头 22">
            <a:extLst>
              <a:ext uri="{FF2B5EF4-FFF2-40B4-BE49-F238E27FC236}">
                <a16:creationId xmlns:a16="http://schemas.microsoft.com/office/drawing/2014/main" id="{1F80D0EF-A1C6-25BC-7DAE-8BE88F0A8E6C}"/>
              </a:ext>
            </a:extLst>
          </p:cNvPr>
          <p:cNvSpPr/>
          <p:nvPr/>
        </p:nvSpPr>
        <p:spPr>
          <a:xfrm rot="5400000">
            <a:off x="10412917" y="4768993"/>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3582406-BC03-EB4E-08F1-D0B3EBC69B90}"/>
              </a:ext>
            </a:extLst>
          </p:cNvPr>
          <p:cNvSpPr/>
          <p:nvPr/>
        </p:nvSpPr>
        <p:spPr>
          <a:xfrm>
            <a:off x="9642259" y="5231405"/>
            <a:ext cx="1827415" cy="4656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启动问答交互</a:t>
            </a:r>
          </a:p>
        </p:txBody>
      </p:sp>
    </p:spTree>
    <p:extLst>
      <p:ext uri="{BB962C8B-B14F-4D97-AF65-F5344CB8AC3E}">
        <p14:creationId xmlns:p14="http://schemas.microsoft.com/office/powerpoint/2010/main" val="372563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1FF5C-381A-A922-8BC7-9B98BD2E6B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EC81D5-B774-F1D2-2566-EC1730780C72}"/>
              </a:ext>
            </a:extLst>
          </p:cNvPr>
          <p:cNvSpPr>
            <a:spLocks noGrp="1"/>
          </p:cNvSpPr>
          <p:nvPr>
            <p:ph type="sldNum" sz="quarter" idx="12"/>
          </p:nvPr>
        </p:nvSpPr>
        <p:spPr/>
        <p:txBody>
          <a:bodyPr/>
          <a:lstStyle/>
          <a:p>
            <a:fld id="{85F8B262-510B-45FB-9F68-19347AFD565E}" type="slidenum">
              <a:rPr lang="zh-CN" altLang="en-US" smtClean="0"/>
              <a:pPr/>
              <a:t>19</a:t>
            </a:fld>
            <a:endParaRPr lang="zh-CN" altLang="en-US" dirty="0"/>
          </a:p>
        </p:txBody>
      </p:sp>
      <p:sp>
        <p:nvSpPr>
          <p:cNvPr id="3" name="Footer Placeholder 2">
            <a:extLst>
              <a:ext uri="{FF2B5EF4-FFF2-40B4-BE49-F238E27FC236}">
                <a16:creationId xmlns:a16="http://schemas.microsoft.com/office/drawing/2014/main" id="{48A3DB03-DC47-5E7A-80FF-5B7F0276144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CFC990FC-9C92-A415-AF4C-C822DE136E18}"/>
              </a:ext>
            </a:extLst>
          </p:cNvPr>
          <p:cNvSpPr>
            <a:spLocks noGrp="1"/>
          </p:cNvSpPr>
          <p:nvPr>
            <p:ph type="title"/>
          </p:nvPr>
        </p:nvSpPr>
        <p:spPr/>
        <p:txBody>
          <a:bodyPr/>
          <a:lstStyle/>
          <a:p>
            <a:r>
              <a:rPr lang="ja-JP" altLang="en-US"/>
              <a:t>本地化开发与应用</a:t>
            </a:r>
            <a:endParaRPr lang="en-CN" dirty="0"/>
          </a:p>
        </p:txBody>
      </p:sp>
      <p:sp>
        <p:nvSpPr>
          <p:cNvPr id="5" name="Content Placeholder 4">
            <a:extLst>
              <a:ext uri="{FF2B5EF4-FFF2-40B4-BE49-F238E27FC236}">
                <a16:creationId xmlns:a16="http://schemas.microsoft.com/office/drawing/2014/main" id="{D2DF838E-794F-3B1A-904D-ED380029491E}"/>
              </a:ext>
            </a:extLst>
          </p:cNvPr>
          <p:cNvSpPr>
            <a:spLocks noGrp="1"/>
          </p:cNvSpPr>
          <p:nvPr>
            <p:ph sz="quarter" idx="1"/>
          </p:nvPr>
        </p:nvSpPr>
        <p:spPr>
          <a:xfrm>
            <a:off x="722326" y="1070857"/>
            <a:ext cx="10658688" cy="1274555"/>
          </a:xfrm>
        </p:spPr>
        <p:txBody>
          <a:bodyPr/>
          <a:lstStyle/>
          <a:p>
            <a:r>
              <a:rPr lang="en-US" altLang="zh-CN" b="1" dirty="0" err="1"/>
              <a:t>privateGPT</a:t>
            </a:r>
            <a:endParaRPr lang="en-US" altLang="zh-CN" dirty="0"/>
          </a:p>
          <a:p>
            <a:pPr lvl="1">
              <a:spcBef>
                <a:spcPts val="600"/>
              </a:spcBef>
            </a:pPr>
            <a:r>
              <a:rPr lang="en-US" altLang="zh-CN" dirty="0" err="1"/>
              <a:t>ingest.py</a:t>
            </a:r>
            <a:r>
              <a:rPr lang="zh-CN" altLang="en-US" dirty="0"/>
              <a:t>负责建索引，</a:t>
            </a:r>
            <a:r>
              <a:rPr lang="en-US" altLang="zh-CN" dirty="0" err="1"/>
              <a:t>privategpt.py</a:t>
            </a:r>
            <a:r>
              <a:rPr lang="zh-CN" altLang="en-US" dirty="0"/>
              <a:t>负责进行大模型交互</a:t>
            </a:r>
          </a:p>
        </p:txBody>
      </p:sp>
      <p:pic>
        <p:nvPicPr>
          <p:cNvPr id="10" name="图片 9">
            <a:extLst>
              <a:ext uri="{FF2B5EF4-FFF2-40B4-BE49-F238E27FC236}">
                <a16:creationId xmlns:a16="http://schemas.microsoft.com/office/drawing/2014/main" id="{4A40E938-4725-2841-B558-918D07215C86}"/>
              </a:ext>
            </a:extLst>
          </p:cNvPr>
          <p:cNvPicPr>
            <a:picLocks noChangeAspect="1"/>
          </p:cNvPicPr>
          <p:nvPr/>
        </p:nvPicPr>
        <p:blipFill>
          <a:blip r:embed="rId3"/>
          <a:stretch>
            <a:fillRect/>
          </a:stretch>
        </p:blipFill>
        <p:spPr>
          <a:xfrm>
            <a:off x="523496" y="2345412"/>
            <a:ext cx="11047035" cy="3518220"/>
          </a:xfrm>
          <a:prstGeom prst="rect">
            <a:avLst/>
          </a:prstGeom>
        </p:spPr>
      </p:pic>
    </p:spTree>
    <p:extLst>
      <p:ext uri="{BB962C8B-B14F-4D97-AF65-F5344CB8AC3E}">
        <p14:creationId xmlns:p14="http://schemas.microsoft.com/office/powerpoint/2010/main" val="260062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t>大语言模型的应用示例</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t>生成指令数据</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t>大语言模型的量化与部署</a:t>
            </a:r>
            <a:endParaRPr lang="en-CN" altLang="zh-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t>本地化开发与应用</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工具调用与自动化</a:t>
            </a:r>
            <a:endParaRPr lang="en-CN" dirty="0"/>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94E1-FD0B-7997-6C34-565D3AD1076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FA45CF5-3E77-52D4-3B4D-598FD88F609E}"/>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大语言模型的应用示例</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F05BF7D1-2362-7246-4F9D-22011B1866F5}"/>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EA2406D6-5788-6710-732E-2F11179BADD5}"/>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生成指令数据</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CB970CFA-C4BA-CFCF-50F7-32963A109A69}"/>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760BA822-C0CD-C7F0-0682-587B6002A40D}"/>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大语言模型的量化与部署</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7438512A-C80F-A622-1054-28A3885A8280}"/>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BA3005DD-6D17-FBA7-3BBA-649BC335AEDB}"/>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本地化开发与应用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7260E0EA-A83C-2062-17AB-06F71E1536A3}"/>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90F141C9-2C4B-D48E-BE1C-BC064B1169E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工具调用与自动化</a:t>
            </a:r>
            <a:endParaRPr lang="en-CN" dirty="0"/>
          </a:p>
        </p:txBody>
      </p:sp>
      <p:sp>
        <p:nvSpPr>
          <p:cNvPr id="13" name="Text Placeholder 9">
            <a:extLst>
              <a:ext uri="{FF2B5EF4-FFF2-40B4-BE49-F238E27FC236}">
                <a16:creationId xmlns:a16="http://schemas.microsoft.com/office/drawing/2014/main" id="{F5F2EC54-6ACE-2126-AEA4-B5395AF03DAE}"/>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1856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4F304-60F8-B0F7-B5C9-FA0B089125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442FD3-53ED-B7D0-9AF4-A90173045D57}"/>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B25B080C-8F19-3DCF-FA17-E1ED9CC298AC}"/>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67E28D13-9BCC-9012-5F5E-8C9434E87E8B}"/>
              </a:ext>
            </a:extLst>
          </p:cNvPr>
          <p:cNvSpPr>
            <a:spLocks noGrp="1"/>
          </p:cNvSpPr>
          <p:nvPr>
            <p:ph type="title"/>
          </p:nvPr>
        </p:nvSpPr>
        <p:spPr/>
        <p:txBody>
          <a:bodyPr/>
          <a:lstStyle/>
          <a:p>
            <a:r>
              <a:rPr lang="ja-JP" altLang="en-US"/>
              <a:t>工具调用与自动化</a:t>
            </a:r>
            <a:endParaRPr lang="en-CN" dirty="0"/>
          </a:p>
        </p:txBody>
      </p:sp>
      <p:sp>
        <p:nvSpPr>
          <p:cNvPr id="5" name="Content Placeholder 4">
            <a:extLst>
              <a:ext uri="{FF2B5EF4-FFF2-40B4-BE49-F238E27FC236}">
                <a16:creationId xmlns:a16="http://schemas.microsoft.com/office/drawing/2014/main" id="{42ED0D29-2470-F464-7FEB-639D3CDA93B9}"/>
              </a:ext>
            </a:extLst>
          </p:cNvPr>
          <p:cNvSpPr>
            <a:spLocks noGrp="1"/>
          </p:cNvSpPr>
          <p:nvPr>
            <p:ph sz="quarter" idx="1"/>
          </p:nvPr>
        </p:nvSpPr>
        <p:spPr>
          <a:xfrm>
            <a:off x="722326" y="1070857"/>
            <a:ext cx="11103166" cy="2968210"/>
          </a:xfrm>
        </p:spPr>
        <p:txBody>
          <a:bodyPr/>
          <a:lstStyle/>
          <a:p>
            <a:r>
              <a:rPr lang="en-US" altLang="zh-CN" b="1" dirty="0" err="1"/>
              <a:t>AutoGPT</a:t>
            </a:r>
            <a:endParaRPr lang="en-US" altLang="zh-CN" dirty="0"/>
          </a:p>
          <a:p>
            <a:pPr lvl="1">
              <a:spcBef>
                <a:spcPts val="600"/>
              </a:spcBef>
            </a:pPr>
            <a:r>
              <a:rPr lang="zh-CN" altLang="en-US" dirty="0"/>
              <a:t>核心特性</a:t>
            </a:r>
          </a:p>
          <a:p>
            <a:pPr lvl="2">
              <a:spcBef>
                <a:spcPts val="600"/>
              </a:spcBef>
            </a:pPr>
            <a:r>
              <a:rPr lang="zh-CN" altLang="en-US" dirty="0"/>
              <a:t>自动任务拆解与执行：用户仅需给出目标，</a:t>
            </a:r>
            <a:r>
              <a:rPr lang="en-US" altLang="zh-CN" dirty="0" err="1"/>
              <a:t>AutoGPT</a:t>
            </a:r>
            <a:r>
              <a:rPr lang="en-US" altLang="zh-CN" dirty="0"/>
              <a:t> </a:t>
            </a:r>
            <a:r>
              <a:rPr lang="zh-CN" altLang="en-US" dirty="0"/>
              <a:t>可自动分析、计划并调用工具完成复杂任务</a:t>
            </a:r>
          </a:p>
          <a:p>
            <a:pPr lvl="2">
              <a:spcBef>
                <a:spcPts val="600"/>
              </a:spcBef>
            </a:pPr>
            <a:r>
              <a:rPr lang="zh-CN" altLang="en-US" dirty="0"/>
              <a:t>具备记忆与文件操作能力：拥有短期和长期记忆管理，支持文件读写与总结</a:t>
            </a:r>
          </a:p>
          <a:p>
            <a:pPr lvl="2">
              <a:spcBef>
                <a:spcPts val="600"/>
              </a:spcBef>
            </a:pPr>
            <a:r>
              <a:rPr lang="zh-CN" altLang="en-US" dirty="0"/>
              <a:t>联网能力：可访问互联网，进行实时搜索</a:t>
            </a:r>
          </a:p>
          <a:p>
            <a:pPr lvl="2">
              <a:spcBef>
                <a:spcPts val="600"/>
              </a:spcBef>
            </a:pPr>
            <a:r>
              <a:rPr lang="zh-CN" altLang="en-US" dirty="0"/>
              <a:t>多模型支持：支持 </a:t>
            </a:r>
            <a:r>
              <a:rPr lang="en-US" altLang="zh-CN" dirty="0"/>
              <a:t>GPT-3.5 </a:t>
            </a:r>
            <a:r>
              <a:rPr lang="zh-CN" altLang="en-US" dirty="0"/>
              <a:t>和 </a:t>
            </a:r>
            <a:r>
              <a:rPr lang="en-US" altLang="zh-CN" dirty="0"/>
              <a:t>GPT-4</a:t>
            </a:r>
            <a:r>
              <a:rPr lang="zh-CN" altLang="en-US" dirty="0"/>
              <a:t>，可指定精度与开销控制</a:t>
            </a:r>
          </a:p>
        </p:txBody>
      </p:sp>
      <p:sp>
        <p:nvSpPr>
          <p:cNvPr id="6" name="文本框 5">
            <a:extLst>
              <a:ext uri="{FF2B5EF4-FFF2-40B4-BE49-F238E27FC236}">
                <a16:creationId xmlns:a16="http://schemas.microsoft.com/office/drawing/2014/main" id="{E66C7418-F520-3F40-42E9-7BF974EE5688}"/>
              </a:ext>
            </a:extLst>
          </p:cNvPr>
          <p:cNvSpPr txBox="1"/>
          <p:nvPr/>
        </p:nvSpPr>
        <p:spPr>
          <a:xfrm>
            <a:off x="874183" y="4375655"/>
            <a:ext cx="2189168" cy="1477328"/>
          </a:xfrm>
          <a:prstGeom prst="rect">
            <a:avLst/>
          </a:prstGeom>
          <a:noFill/>
          <a:ln>
            <a:solidFill>
              <a:schemeClr val="accent1"/>
            </a:solidFill>
          </a:ln>
        </p:spPr>
        <p:txBody>
          <a:bodyPr wrap="square" rtlCol="0">
            <a:spAutoFit/>
          </a:bodyPr>
          <a:lstStyle/>
          <a:p>
            <a:r>
              <a:rPr kumimoji="1" lang="zh-CN" altLang="en-US" dirty="0"/>
              <a:t>任务输入：</a:t>
            </a:r>
            <a:r>
              <a:rPr lang="en-US" altLang="zh-CN" dirty="0"/>
              <a:t>I want </a:t>
            </a:r>
            <a:r>
              <a:rPr lang="en-US" altLang="zh-CN" dirty="0" err="1"/>
              <a:t>AutoGPT</a:t>
            </a:r>
            <a:r>
              <a:rPr lang="en-US" altLang="zh-CN" dirty="0"/>
              <a:t> to compare CNN and RNN in deep learning. </a:t>
            </a:r>
            <a:endParaRPr kumimoji="1" lang="zh-CN" altLang="en-US" dirty="0"/>
          </a:p>
        </p:txBody>
      </p:sp>
      <p:sp>
        <p:nvSpPr>
          <p:cNvPr id="7" name="右箭头 6">
            <a:extLst>
              <a:ext uri="{FF2B5EF4-FFF2-40B4-BE49-F238E27FC236}">
                <a16:creationId xmlns:a16="http://schemas.microsoft.com/office/drawing/2014/main" id="{9D666316-85FA-7ECC-44B9-66D730561474}"/>
              </a:ext>
            </a:extLst>
          </p:cNvPr>
          <p:cNvSpPr/>
          <p:nvPr/>
        </p:nvSpPr>
        <p:spPr>
          <a:xfrm>
            <a:off x="3331492" y="4881513"/>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F170F010-3CFA-A958-A56B-B6E7F827986E}"/>
              </a:ext>
            </a:extLst>
          </p:cNvPr>
          <p:cNvSpPr txBox="1"/>
          <p:nvPr/>
        </p:nvSpPr>
        <p:spPr>
          <a:xfrm>
            <a:off x="3885733" y="4237156"/>
            <a:ext cx="3258616" cy="1754326"/>
          </a:xfrm>
          <a:prstGeom prst="rect">
            <a:avLst/>
          </a:prstGeom>
          <a:noFill/>
          <a:ln>
            <a:solidFill>
              <a:schemeClr val="accent1"/>
            </a:solidFill>
          </a:ln>
        </p:spPr>
        <p:txBody>
          <a:bodyPr wrap="square">
            <a:spAutoFit/>
          </a:bodyPr>
          <a:lstStyle/>
          <a:p>
            <a:pPr>
              <a:buNone/>
            </a:pPr>
            <a:r>
              <a:rPr lang="en-US" altLang="zh-CN" b="1" dirty="0" err="1"/>
              <a:t>AutoGPT</a:t>
            </a:r>
            <a:r>
              <a:rPr lang="en-US" altLang="zh-CN" b="1" dirty="0"/>
              <a:t> </a:t>
            </a:r>
            <a:r>
              <a:rPr lang="zh-CN" altLang="en-US" b="1" dirty="0"/>
              <a:t>规划</a:t>
            </a:r>
            <a:r>
              <a:rPr lang="zh-CN" altLang="en-US" dirty="0"/>
              <a:t>：</a:t>
            </a:r>
          </a:p>
          <a:p>
            <a:pPr>
              <a:buNone/>
            </a:pPr>
            <a:r>
              <a:rPr lang="en-US" altLang="zh-CN" dirty="0"/>
              <a:t>• </a:t>
            </a:r>
            <a:r>
              <a:rPr lang="zh-CN" altLang="en-US" dirty="0"/>
              <a:t>分析架构、输入处理、内存效率、应用场景</a:t>
            </a:r>
          </a:p>
          <a:p>
            <a:pPr>
              <a:buNone/>
            </a:pPr>
            <a:r>
              <a:rPr lang="en-US" altLang="zh-CN" dirty="0"/>
              <a:t>• </a:t>
            </a:r>
            <a:r>
              <a:rPr lang="zh-CN" altLang="en-US" dirty="0"/>
              <a:t>评估训练成本、挑战与适用场景</a:t>
            </a:r>
          </a:p>
          <a:p>
            <a:r>
              <a:rPr lang="en-US" altLang="zh-CN" dirty="0"/>
              <a:t>• </a:t>
            </a:r>
            <a:r>
              <a:rPr lang="zh-CN" altLang="en-US" dirty="0"/>
              <a:t>输出结构化对比表格与结论</a:t>
            </a:r>
          </a:p>
        </p:txBody>
      </p:sp>
      <p:sp>
        <p:nvSpPr>
          <p:cNvPr id="10" name="右箭头 9">
            <a:extLst>
              <a:ext uri="{FF2B5EF4-FFF2-40B4-BE49-F238E27FC236}">
                <a16:creationId xmlns:a16="http://schemas.microsoft.com/office/drawing/2014/main" id="{07170EAC-EEA9-65BD-AEF9-1BBC89B9440E}"/>
              </a:ext>
            </a:extLst>
          </p:cNvPr>
          <p:cNvSpPr/>
          <p:nvPr/>
        </p:nvSpPr>
        <p:spPr>
          <a:xfrm>
            <a:off x="7621432" y="4881513"/>
            <a:ext cx="286100" cy="4656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7A48263-BE09-A0B8-6B28-0B64549CBB66}"/>
              </a:ext>
            </a:extLst>
          </p:cNvPr>
          <p:cNvSpPr txBox="1"/>
          <p:nvPr/>
        </p:nvSpPr>
        <p:spPr>
          <a:xfrm>
            <a:off x="8214362" y="3823634"/>
            <a:ext cx="3690325" cy="3046988"/>
          </a:xfrm>
          <a:prstGeom prst="rect">
            <a:avLst/>
          </a:prstGeom>
          <a:noFill/>
          <a:ln>
            <a:solidFill>
              <a:schemeClr val="accent1"/>
            </a:solidFill>
          </a:ln>
        </p:spPr>
        <p:txBody>
          <a:bodyPr wrap="square">
            <a:spAutoFit/>
          </a:bodyPr>
          <a:lstStyle/>
          <a:p>
            <a:pPr>
              <a:buNone/>
            </a:pPr>
            <a:r>
              <a:rPr lang="en-US" altLang="zh-CN" sz="800" dirty="0"/>
              <a:t>Architecture: Convolutional Neural Network</a:t>
            </a:r>
          </a:p>
          <a:p>
            <a:pPr>
              <a:buNone/>
            </a:pPr>
            <a:r>
              <a:rPr lang="en-US" altLang="zh-CN" sz="800" dirty="0"/>
              <a:t>Input Processing: Fixed-size input</a:t>
            </a:r>
          </a:p>
          <a:p>
            <a:pPr>
              <a:buNone/>
            </a:pPr>
            <a:r>
              <a:rPr lang="en-US" altLang="zh-CN" sz="800" dirty="0"/>
              <a:t>Memory Usage: Shared weights</a:t>
            </a:r>
          </a:p>
          <a:p>
            <a:pPr>
              <a:buNone/>
            </a:pPr>
            <a:r>
              <a:rPr lang="en-US" altLang="zh-CN" sz="800" dirty="0"/>
              <a:t>Applications: Image classification, object detection</a:t>
            </a:r>
          </a:p>
          <a:p>
            <a:pPr>
              <a:buNone/>
            </a:pPr>
            <a:r>
              <a:rPr lang="en-US" altLang="zh-CN" sz="800" dirty="0"/>
              <a:t>Training Process: Parallelizable</a:t>
            </a:r>
          </a:p>
          <a:p>
            <a:pPr>
              <a:buNone/>
            </a:pPr>
            <a:r>
              <a:rPr lang="en-US" altLang="zh-CN" sz="800" dirty="0"/>
              <a:t>Data Requirements: Large labeled datasets</a:t>
            </a:r>
          </a:p>
          <a:p>
            <a:pPr>
              <a:buNone/>
            </a:pPr>
            <a:r>
              <a:rPr lang="en-US" altLang="zh-CN" sz="800" dirty="0"/>
              <a:t>Computational Efficiency: Highly efficient for grid-like data</a:t>
            </a:r>
          </a:p>
          <a:p>
            <a:pPr>
              <a:buNone/>
            </a:pPr>
            <a:r>
              <a:rPr lang="en-US" altLang="zh-CN" sz="800" dirty="0"/>
              <a:t>Convergence Speed: Fast convergence</a:t>
            </a:r>
          </a:p>
          <a:p>
            <a:pPr>
              <a:buNone/>
            </a:pPr>
            <a:r>
              <a:rPr lang="en-US" altLang="zh-CN" sz="800" dirty="0"/>
              <a:t>Limitations: Limited ability to handle sequential data</a:t>
            </a:r>
          </a:p>
          <a:p>
            <a:pPr>
              <a:buNone/>
            </a:pPr>
            <a:r>
              <a:rPr lang="en-US" altLang="zh-CN" sz="800" dirty="0"/>
              <a:t>Challenges: Overfitting, vanishing/exploding gradients</a:t>
            </a:r>
          </a:p>
          <a:p>
            <a:pPr>
              <a:buNone/>
            </a:pPr>
            <a:r>
              <a:rPr lang="en-US" altLang="zh-CN" sz="800" dirty="0"/>
              <a:t>Best Practices: Suitable for spatial data, feature extraction</a:t>
            </a:r>
          </a:p>
          <a:p>
            <a:pPr>
              <a:buNone/>
            </a:pPr>
            <a:endParaRPr lang="en-US" altLang="zh-CN" sz="800" dirty="0"/>
          </a:p>
          <a:p>
            <a:pPr>
              <a:buNone/>
            </a:pPr>
            <a:r>
              <a:rPr lang="en-US" altLang="zh-CN" sz="800" dirty="0"/>
              <a:t>Model: RNN</a:t>
            </a:r>
          </a:p>
          <a:p>
            <a:pPr>
              <a:buNone/>
            </a:pPr>
            <a:r>
              <a:rPr lang="en-US" altLang="zh-CN" sz="800" dirty="0"/>
              <a:t>Architecture: Recurrent Neural Network</a:t>
            </a:r>
          </a:p>
          <a:p>
            <a:pPr>
              <a:buNone/>
            </a:pPr>
            <a:r>
              <a:rPr lang="en-US" altLang="zh-CN" sz="800" dirty="0"/>
              <a:t>Input Processing: Sequential input</a:t>
            </a:r>
          </a:p>
          <a:p>
            <a:pPr>
              <a:buNone/>
            </a:pPr>
            <a:r>
              <a:rPr lang="en-US" altLang="zh-CN" sz="800" dirty="0"/>
              <a:t>Memory Usage: Recurrent connections</a:t>
            </a:r>
          </a:p>
          <a:p>
            <a:pPr>
              <a:buNone/>
            </a:pPr>
            <a:r>
              <a:rPr lang="en-US" altLang="zh-CN" sz="800" dirty="0"/>
              <a:t>Applications: Natural language processing, speech recognition</a:t>
            </a:r>
          </a:p>
          <a:p>
            <a:pPr>
              <a:buNone/>
            </a:pPr>
            <a:r>
              <a:rPr lang="en-US" altLang="zh-CN" sz="800" dirty="0"/>
              <a:t>Training Process: Sequential</a:t>
            </a:r>
          </a:p>
          <a:p>
            <a:pPr>
              <a:buNone/>
            </a:pPr>
            <a:r>
              <a:rPr lang="en-US" altLang="zh-CN" sz="800" dirty="0"/>
              <a:t>Data Requirements: Sequential data</a:t>
            </a:r>
          </a:p>
          <a:p>
            <a:pPr>
              <a:buNone/>
            </a:pPr>
            <a:r>
              <a:rPr lang="en-US" altLang="zh-CN" sz="800" dirty="0"/>
              <a:t>Computational Efficiency: Less efficient for long sequences</a:t>
            </a:r>
          </a:p>
          <a:p>
            <a:pPr>
              <a:buNone/>
            </a:pPr>
            <a:r>
              <a:rPr lang="en-US" altLang="zh-CN" sz="800" dirty="0"/>
              <a:t>Convergence Speed: Slower convergence</a:t>
            </a:r>
          </a:p>
          <a:p>
            <a:pPr>
              <a:buNone/>
            </a:pPr>
            <a:r>
              <a:rPr lang="en-US" altLang="zh-CN" sz="800" dirty="0"/>
              <a:t>Limitations: Difficulty in capturing long-term dependencies</a:t>
            </a:r>
          </a:p>
          <a:p>
            <a:pPr>
              <a:buNone/>
            </a:pPr>
            <a:r>
              <a:rPr lang="en-US" altLang="zh-CN" sz="800" dirty="0"/>
              <a:t>Challenges: Handling sequential data, vanishing/exploding gradients</a:t>
            </a:r>
          </a:p>
          <a:p>
            <a:pPr>
              <a:buNone/>
            </a:pPr>
            <a:r>
              <a:rPr lang="en-US" altLang="zh-CN" sz="800" dirty="0"/>
              <a:t>Best Practices: Suitable for sequential data, temporal dependencies</a:t>
            </a:r>
            <a:r>
              <a:rPr lang="zh-CN" altLang="en-US" sz="800" dirty="0"/>
              <a:t>、</a:t>
            </a:r>
          </a:p>
        </p:txBody>
      </p:sp>
    </p:spTree>
    <p:extLst>
      <p:ext uri="{BB962C8B-B14F-4D97-AF65-F5344CB8AC3E}">
        <p14:creationId xmlns:p14="http://schemas.microsoft.com/office/powerpoint/2010/main" val="296880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E9EDE-4FC2-47A4-808D-2C9614B9C9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7D960-C2BF-7650-1225-9FE260CD5C52}"/>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0EEF36FA-A6DA-1B6F-0796-12D9962483FF}"/>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1098E6C0-91D2-C3AF-FCC0-0C305BD976CC}"/>
              </a:ext>
            </a:extLst>
          </p:cNvPr>
          <p:cNvSpPr>
            <a:spLocks noGrp="1"/>
          </p:cNvSpPr>
          <p:nvPr>
            <p:ph type="title"/>
          </p:nvPr>
        </p:nvSpPr>
        <p:spPr/>
        <p:txBody>
          <a:bodyPr/>
          <a:lstStyle/>
          <a:p>
            <a:r>
              <a:rPr lang="ja-JP" altLang="en-US"/>
              <a:t>工具调用与自动化</a:t>
            </a:r>
            <a:endParaRPr lang="en-CN" dirty="0"/>
          </a:p>
        </p:txBody>
      </p:sp>
      <p:sp>
        <p:nvSpPr>
          <p:cNvPr id="5" name="Content Placeholder 4">
            <a:extLst>
              <a:ext uri="{FF2B5EF4-FFF2-40B4-BE49-F238E27FC236}">
                <a16:creationId xmlns:a16="http://schemas.microsoft.com/office/drawing/2014/main" id="{B7738045-4057-9B1B-B27B-57D3D6750376}"/>
              </a:ext>
            </a:extLst>
          </p:cNvPr>
          <p:cNvSpPr>
            <a:spLocks noGrp="1"/>
          </p:cNvSpPr>
          <p:nvPr>
            <p:ph sz="quarter" idx="1"/>
          </p:nvPr>
        </p:nvSpPr>
        <p:spPr>
          <a:xfrm>
            <a:off x="722326" y="1070857"/>
            <a:ext cx="11103166" cy="2014542"/>
          </a:xfrm>
        </p:spPr>
        <p:txBody>
          <a:bodyPr/>
          <a:lstStyle/>
          <a:p>
            <a:r>
              <a:rPr lang="en-US" altLang="zh-CN" b="1" dirty="0" err="1"/>
              <a:t>HuggingGPT</a:t>
            </a:r>
            <a:endParaRPr lang="en-US" altLang="zh-CN" dirty="0"/>
          </a:p>
          <a:p>
            <a:pPr lvl="1">
              <a:spcBef>
                <a:spcPts val="600"/>
              </a:spcBef>
            </a:pPr>
            <a:r>
              <a:rPr lang="zh-CN" altLang="en-US" dirty="0"/>
              <a:t>将大语言模型（如 </a:t>
            </a:r>
            <a:r>
              <a:rPr lang="en-US" altLang="zh-CN" dirty="0"/>
              <a:t>ChatGPT</a:t>
            </a:r>
            <a:r>
              <a:rPr lang="zh-CN" altLang="en-US" dirty="0"/>
              <a:t>）作为控制器，统一调度 </a:t>
            </a:r>
            <a:r>
              <a:rPr lang="en-US" altLang="zh-CN" dirty="0"/>
              <a:t>Hugging Face </a:t>
            </a:r>
            <a:r>
              <a:rPr lang="zh-CN" altLang="en-US" dirty="0"/>
              <a:t>社区中多个异构 </a:t>
            </a:r>
            <a:r>
              <a:rPr lang="en-US" altLang="zh-CN" dirty="0"/>
              <a:t>AI </a:t>
            </a:r>
            <a:r>
              <a:rPr lang="zh-CN" altLang="en-US" dirty="0"/>
              <a:t>模型，完成跨领域、跨模态的复杂任务</a:t>
            </a:r>
            <a:endParaRPr lang="en-US" altLang="zh-CN" dirty="0"/>
          </a:p>
          <a:p>
            <a:pPr lvl="1">
              <a:spcBef>
                <a:spcPts val="600"/>
              </a:spcBef>
            </a:pPr>
            <a:r>
              <a:rPr lang="zh-CN" altLang="en-US" dirty="0"/>
              <a:t>系统流程</a:t>
            </a:r>
          </a:p>
          <a:p>
            <a:pPr lvl="2">
              <a:spcBef>
                <a:spcPts val="600"/>
              </a:spcBef>
            </a:pPr>
            <a:r>
              <a:rPr lang="zh-CN" altLang="en-US" dirty="0"/>
              <a:t>任务规划：解析用户请求，判断任务类型</a:t>
            </a:r>
          </a:p>
          <a:p>
            <a:pPr lvl="2">
              <a:spcBef>
                <a:spcPts val="600"/>
              </a:spcBef>
            </a:pPr>
            <a:r>
              <a:rPr lang="zh-CN" altLang="en-US" dirty="0"/>
              <a:t>模型选择：匹配合适的 </a:t>
            </a:r>
            <a:r>
              <a:rPr lang="en-US" altLang="zh-CN" dirty="0"/>
              <a:t>Hugging Face </a:t>
            </a:r>
            <a:r>
              <a:rPr lang="zh-CN" altLang="en-US" dirty="0"/>
              <a:t>模型（如文本生成、图像识别等）</a:t>
            </a:r>
          </a:p>
          <a:p>
            <a:pPr lvl="2">
              <a:spcBef>
                <a:spcPts val="600"/>
              </a:spcBef>
            </a:pPr>
            <a:r>
              <a:rPr lang="zh-CN" altLang="en-US" dirty="0"/>
              <a:t>任务执行：调用对应模型处理子任务</a:t>
            </a:r>
          </a:p>
          <a:p>
            <a:pPr lvl="2">
              <a:spcBef>
                <a:spcPts val="600"/>
              </a:spcBef>
            </a:pPr>
            <a:r>
              <a:rPr lang="zh-CN" altLang="en-US" dirty="0"/>
              <a:t>响应生成：由 </a:t>
            </a:r>
            <a:r>
              <a:rPr lang="en-US" altLang="zh-CN" dirty="0"/>
              <a:t>LLM </a:t>
            </a:r>
            <a:r>
              <a:rPr lang="zh-CN" altLang="en-US" dirty="0"/>
              <a:t>汇总各子任务结果，生成最终回答</a:t>
            </a:r>
          </a:p>
        </p:txBody>
      </p:sp>
      <p:pic>
        <p:nvPicPr>
          <p:cNvPr id="1026" name="Picture 2">
            <a:extLst>
              <a:ext uri="{FF2B5EF4-FFF2-40B4-BE49-F238E27FC236}">
                <a16:creationId xmlns:a16="http://schemas.microsoft.com/office/drawing/2014/main" id="{0937BC1C-C275-F0D6-07FA-34901C11C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743" y="4365197"/>
            <a:ext cx="3960513" cy="241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63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6DDF4-87D1-1547-BD39-3F20007BF9B3}"/>
              </a:ext>
            </a:extLst>
          </p:cNvPr>
          <p:cNvSpPr>
            <a:spLocks noGrp="1"/>
          </p:cNvSpPr>
          <p:nvPr>
            <p:ph type="title"/>
          </p:nvPr>
        </p:nvSpPr>
        <p:spPr/>
        <p:txBody>
          <a:bodyPr/>
          <a:lstStyle/>
          <a:p>
            <a:r>
              <a:rPr lang="en-US" dirty="0" err="1"/>
              <a:t>参考书</a:t>
            </a:r>
            <a:endParaRPr lang="en-CN" dirty="0"/>
          </a:p>
        </p:txBody>
      </p:sp>
      <p:sp>
        <p:nvSpPr>
          <p:cNvPr id="4" name="Content Placeholder 3">
            <a:extLst>
              <a:ext uri="{FF2B5EF4-FFF2-40B4-BE49-F238E27FC236}">
                <a16:creationId xmlns:a16="http://schemas.microsoft.com/office/drawing/2014/main" id="{FC84F715-D700-F047-B347-BA5D19C0FC5C}"/>
              </a:ext>
            </a:extLst>
          </p:cNvPr>
          <p:cNvSpPr>
            <a:spLocks noGrp="1"/>
          </p:cNvSpPr>
          <p:nvPr>
            <p:ph sz="quarter" idx="1"/>
          </p:nvPr>
        </p:nvSpPr>
        <p:spPr/>
        <p:txBody>
          <a:bodyPr/>
          <a:lstStyle/>
          <a:p>
            <a:r>
              <a:rPr lang="en-US" altLang="zh-CN" dirty="0"/>
              <a:t>《</a:t>
            </a:r>
            <a:r>
              <a:rPr lang="zh-CN" altLang="en-US" dirty="0"/>
              <a:t>自然语言处理：基于大语言模型的方法</a:t>
            </a:r>
            <a:r>
              <a:rPr lang="en-US" altLang="zh-CN" dirty="0"/>
              <a:t>》</a:t>
            </a:r>
            <a:endParaRPr lang="zh-CN" altLang="en-US" dirty="0"/>
          </a:p>
          <a:p>
            <a:pPr lvl="1"/>
            <a:r>
              <a:rPr lang="zh-CN" altLang="en-US" dirty="0"/>
              <a:t>出版社：电子工业出版社</a:t>
            </a:r>
            <a:endParaRPr lang="en-US" altLang="zh-CN" dirty="0"/>
          </a:p>
          <a:p>
            <a:pPr lvl="1"/>
            <a:r>
              <a:rPr lang="zh-CN" altLang="en-US" dirty="0"/>
              <a:t>作者：车万翔，郭江，崔一鸣  著；刘挺  主审</a:t>
            </a:r>
          </a:p>
          <a:p>
            <a:pPr lvl="1"/>
            <a:r>
              <a:rPr lang="zh-CN" altLang="en-US" dirty="0"/>
              <a:t>书号：</a:t>
            </a:r>
            <a:r>
              <a:rPr lang="en-US" dirty="0"/>
              <a:t>ISBN 978</a:t>
            </a:r>
            <a:r>
              <a:rPr lang="en-US" altLang="zh-CN" dirty="0"/>
              <a:t>-</a:t>
            </a:r>
            <a:r>
              <a:rPr lang="en-US" dirty="0"/>
              <a:t>7</a:t>
            </a:r>
            <a:r>
              <a:rPr lang="en-US" altLang="zh-CN" dirty="0"/>
              <a:t>-</a:t>
            </a:r>
            <a:r>
              <a:rPr lang="en-US" dirty="0"/>
              <a:t>121</a:t>
            </a:r>
            <a:r>
              <a:rPr lang="en-US" altLang="zh-CN" dirty="0"/>
              <a:t>-</a:t>
            </a:r>
            <a:r>
              <a:rPr lang="en-US" dirty="0"/>
              <a:t>49598</a:t>
            </a:r>
            <a:r>
              <a:rPr lang="en-US" altLang="zh-CN" dirty="0"/>
              <a:t>-</a:t>
            </a:r>
            <a:r>
              <a:rPr lang="en-US" dirty="0"/>
              <a:t>4</a:t>
            </a:r>
            <a:endParaRPr lang="en-US" altLang="zh-CN" dirty="0"/>
          </a:p>
          <a:p>
            <a:pPr lvl="1"/>
            <a:r>
              <a:rPr lang="zh-CN" altLang="en-US" dirty="0"/>
              <a:t>出版时间：</a:t>
            </a:r>
            <a:r>
              <a:rPr lang="en-US" altLang="zh-CN" dirty="0"/>
              <a:t>2025.3</a:t>
            </a:r>
          </a:p>
          <a:p>
            <a:pPr lvl="1"/>
            <a:r>
              <a:rPr lang="zh-CN" altLang="en-US" dirty="0"/>
              <a:t>网购链接</a:t>
            </a:r>
            <a:endParaRPr lang="en-US" altLang="zh-CN" dirty="0"/>
          </a:p>
          <a:p>
            <a:pPr lvl="2"/>
            <a:r>
              <a:rPr lang="en-US" altLang="zh-CN" dirty="0">
                <a:hlinkClick r:id="rId2"/>
              </a:rPr>
              <a:t>https://item.jd.com/14395393.html</a:t>
            </a:r>
            <a:r>
              <a:rPr lang="zh-CN" altLang="en-US" dirty="0"/>
              <a:t> </a:t>
            </a:r>
            <a:endParaRPr lang="en-US" altLang="zh-CN" dirty="0"/>
          </a:p>
          <a:p>
            <a:pPr lvl="1"/>
            <a:r>
              <a:rPr lang="zh-CN" altLang="en-US" dirty="0"/>
              <a:t>书中代码</a:t>
            </a:r>
            <a:endParaRPr lang="en-US" altLang="zh-CN" dirty="0"/>
          </a:p>
          <a:p>
            <a:pPr lvl="2"/>
            <a:r>
              <a:rPr lang="en-US" dirty="0">
                <a:hlinkClick r:id="rId3"/>
              </a:rPr>
              <a:t>https://github.com/HIT-SCIR/llm-nlp-book</a:t>
            </a:r>
            <a:r>
              <a:rPr lang="zh-CN" altLang="en-US" dirty="0"/>
              <a:t> </a:t>
            </a:r>
            <a:endParaRPr lang="en-CN" dirty="0"/>
          </a:p>
        </p:txBody>
      </p:sp>
      <p:sp>
        <p:nvSpPr>
          <p:cNvPr id="2" name="Footer Placeholder 1">
            <a:extLst>
              <a:ext uri="{FF2B5EF4-FFF2-40B4-BE49-F238E27FC236}">
                <a16:creationId xmlns:a16="http://schemas.microsoft.com/office/drawing/2014/main" id="{9750F003-4F46-834B-B55D-84E20BFA83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6" name="Slide Number Placeholder 5">
            <a:extLst>
              <a:ext uri="{FF2B5EF4-FFF2-40B4-BE49-F238E27FC236}">
                <a16:creationId xmlns:a16="http://schemas.microsoft.com/office/drawing/2014/main" id="{2C239F7B-0B60-7941-9FEF-718469D63BD2}"/>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pic>
        <p:nvPicPr>
          <p:cNvPr id="7" name="Picture 6" descr="A book with text on it&#10;&#10;AI-generated content may be incorrect.">
            <a:extLst>
              <a:ext uri="{FF2B5EF4-FFF2-40B4-BE49-F238E27FC236}">
                <a16:creationId xmlns:a16="http://schemas.microsoft.com/office/drawing/2014/main" id="{1D20D29B-8A34-D6F6-AC0B-5D64BD6CA47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62739" y="1070857"/>
            <a:ext cx="4472584" cy="4325252"/>
          </a:xfrm>
          <a:prstGeom prst="rect">
            <a:avLst/>
          </a:prstGeom>
        </p:spPr>
      </p:pic>
    </p:spTree>
    <p:extLst>
      <p:ext uri="{BB962C8B-B14F-4D97-AF65-F5344CB8AC3E}">
        <p14:creationId xmlns:p14="http://schemas.microsoft.com/office/powerpoint/2010/main" val="229750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C9386-BC0F-61F9-DCB6-C9BAE1063AE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47F1B0B-3547-0E1E-3050-6C160F03075A}"/>
              </a:ext>
            </a:extLst>
          </p:cNvPr>
          <p:cNvSpPr>
            <a:spLocks noGrp="1"/>
          </p:cNvSpPr>
          <p:nvPr>
            <p:ph type="body" idx="1"/>
          </p:nvPr>
        </p:nvSpPr>
        <p:spPr>
          <a:xfrm>
            <a:off x="4794749" y="1215182"/>
            <a:ext cx="5167298" cy="453113"/>
          </a:xfrm>
        </p:spPr>
        <p:txBody>
          <a:bodyPr/>
          <a:lstStyle/>
          <a:p>
            <a:r>
              <a:rPr lang="zh-CN" altLang="en-US" dirty="0"/>
              <a:t>大语言模型的应用示例</a:t>
            </a:r>
            <a:endParaRPr lang="en-CN" dirty="0"/>
          </a:p>
        </p:txBody>
      </p:sp>
      <p:sp>
        <p:nvSpPr>
          <p:cNvPr id="4" name="Text Placeholder 3">
            <a:extLst>
              <a:ext uri="{FF2B5EF4-FFF2-40B4-BE49-F238E27FC236}">
                <a16:creationId xmlns:a16="http://schemas.microsoft.com/office/drawing/2014/main" id="{FF65092D-435A-18AA-41DB-C51F16BC27AC}"/>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8F388391-A056-9351-378C-2B51A1F91373}"/>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生成指令数据</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E1B6C659-4A7A-1F4E-0AE8-AED33B280D8D}"/>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888E4B10-9C35-0F76-6BB1-40F9370D0D8D}"/>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大语言模型的量化与部署</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BC354C22-7F6E-70B2-E260-75C3554FBA45}"/>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DB2FA6F6-5DC8-3285-D721-FD10C312388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本地化开发与应用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3038BA35-A17E-23E3-C89A-BD0C12AD2E16}"/>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83FC648C-6BEF-6BD9-E4C1-37C78C32200C}"/>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工具调用与自动化</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755B5887-42F8-3D64-B6D5-7B0469B7F14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561215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827C9-CE1D-41CA-D19F-4C7B5D6F30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854A4-3346-3FCB-1B2C-7540641ED06B}"/>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500685A8-682B-7811-D2AD-5A37C520F356}"/>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1E3F799-0739-DE42-374F-B1C879C91178}"/>
              </a:ext>
            </a:extLst>
          </p:cNvPr>
          <p:cNvSpPr>
            <a:spLocks noGrp="1"/>
          </p:cNvSpPr>
          <p:nvPr>
            <p:ph type="title"/>
          </p:nvPr>
        </p:nvSpPr>
        <p:spPr/>
        <p:txBody>
          <a:bodyPr/>
          <a:lstStyle/>
          <a:p>
            <a:r>
              <a:rPr lang="ja-JP" altLang="en-US"/>
              <a:t>大语言模型的应用示例</a:t>
            </a:r>
            <a:endParaRPr lang="en-CN" dirty="0"/>
          </a:p>
        </p:txBody>
      </p:sp>
      <p:sp>
        <p:nvSpPr>
          <p:cNvPr id="5" name="Content Placeholder 4">
            <a:extLst>
              <a:ext uri="{FF2B5EF4-FFF2-40B4-BE49-F238E27FC236}">
                <a16:creationId xmlns:a16="http://schemas.microsoft.com/office/drawing/2014/main" id="{00463C02-3730-4EA5-B432-E7AAC1B317D8}"/>
              </a:ext>
            </a:extLst>
          </p:cNvPr>
          <p:cNvSpPr>
            <a:spLocks noGrp="1"/>
          </p:cNvSpPr>
          <p:nvPr>
            <p:ph sz="quarter" idx="1"/>
          </p:nvPr>
        </p:nvSpPr>
        <p:spPr>
          <a:xfrm>
            <a:off x="722326" y="1070856"/>
            <a:ext cx="7396063" cy="5583257"/>
          </a:xfrm>
        </p:spPr>
        <p:txBody>
          <a:bodyPr/>
          <a:lstStyle/>
          <a:p>
            <a:r>
              <a:rPr lang="zh-CN" altLang="en-US" b="1" dirty="0"/>
              <a:t>知识问答</a:t>
            </a:r>
            <a:endParaRPr lang="en-US" altLang="zh-CN" dirty="0"/>
          </a:p>
          <a:p>
            <a:pPr lvl="1">
              <a:spcBef>
                <a:spcPts val="600"/>
              </a:spcBef>
            </a:pPr>
            <a:r>
              <a:rPr lang="en-US" altLang="zh-CN" dirty="0"/>
              <a:t>ChatGPT </a:t>
            </a:r>
            <a:r>
              <a:rPr lang="zh-CN" altLang="en-US" dirty="0"/>
              <a:t>在知识问答中的优势</a:t>
            </a:r>
          </a:p>
          <a:p>
            <a:pPr lvl="2">
              <a:spcBef>
                <a:spcPts val="600"/>
              </a:spcBef>
            </a:pPr>
            <a:r>
              <a:rPr lang="zh-CN" altLang="en-US" dirty="0"/>
              <a:t>拥有广泛领域的知识储备，能快速、准确地回答多种类型问题</a:t>
            </a:r>
          </a:p>
          <a:p>
            <a:pPr lvl="2">
              <a:spcBef>
                <a:spcPts val="600"/>
              </a:spcBef>
            </a:pPr>
            <a:r>
              <a:rPr lang="zh-CN" altLang="en-US" dirty="0"/>
              <a:t>能进行推理、分析、解释，支持深入交流</a:t>
            </a:r>
          </a:p>
          <a:p>
            <a:pPr lvl="2">
              <a:spcBef>
                <a:spcPts val="600"/>
              </a:spcBef>
            </a:pPr>
            <a:r>
              <a:rPr lang="zh-CN" altLang="en-US" dirty="0"/>
              <a:t>具备一定容错能力，能理解含有语病或错别字的输入</a:t>
            </a:r>
            <a:endParaRPr lang="en-US" altLang="zh-CN" dirty="0"/>
          </a:p>
          <a:p>
            <a:pPr lvl="1">
              <a:spcBef>
                <a:spcPts val="600"/>
              </a:spcBef>
            </a:pPr>
            <a:r>
              <a:rPr lang="zh-CN" altLang="en-US" dirty="0"/>
              <a:t>提高问答质量的策略</a:t>
            </a:r>
          </a:p>
          <a:p>
            <a:pPr lvl="2">
              <a:spcBef>
                <a:spcPts val="600"/>
              </a:spcBef>
            </a:pPr>
            <a:r>
              <a:rPr lang="zh-CN" altLang="en-US" dirty="0"/>
              <a:t>明确问题意图与信息需求：提供清晰背景，避免模糊提问</a:t>
            </a:r>
          </a:p>
          <a:p>
            <a:pPr lvl="2">
              <a:spcBef>
                <a:spcPts val="600"/>
              </a:spcBef>
            </a:pPr>
            <a:r>
              <a:rPr lang="zh-CN" altLang="en-US" dirty="0"/>
              <a:t>可将一般性问题转为比较、解释或应用性问题</a:t>
            </a:r>
          </a:p>
          <a:p>
            <a:pPr lvl="2">
              <a:spcBef>
                <a:spcPts val="600"/>
              </a:spcBef>
            </a:pPr>
            <a:r>
              <a:rPr lang="zh-CN" altLang="en-US" dirty="0"/>
              <a:t>通过指令控制答案长短或请求示例</a:t>
            </a:r>
          </a:p>
          <a:p>
            <a:pPr lvl="2">
              <a:spcBef>
                <a:spcPts val="600"/>
              </a:spcBef>
            </a:pPr>
            <a:r>
              <a:rPr lang="zh-CN" altLang="en-US" dirty="0"/>
              <a:t>根据模型回答进一步深化内容获取</a:t>
            </a:r>
          </a:p>
          <a:p>
            <a:pPr lvl="1">
              <a:spcBef>
                <a:spcPts val="600"/>
              </a:spcBef>
            </a:pPr>
            <a:endParaRPr lang="zh-CN" altLang="en-US" dirty="0"/>
          </a:p>
        </p:txBody>
      </p:sp>
      <p:sp>
        <p:nvSpPr>
          <p:cNvPr id="7" name="文本框 6">
            <a:extLst>
              <a:ext uri="{FF2B5EF4-FFF2-40B4-BE49-F238E27FC236}">
                <a16:creationId xmlns:a16="http://schemas.microsoft.com/office/drawing/2014/main" id="{442AA1D7-A4AD-31F6-0CFC-8BFA85720D5D}"/>
              </a:ext>
            </a:extLst>
          </p:cNvPr>
          <p:cNvSpPr txBox="1"/>
          <p:nvPr/>
        </p:nvSpPr>
        <p:spPr>
          <a:xfrm>
            <a:off x="8118389" y="1738825"/>
            <a:ext cx="3771326" cy="4247317"/>
          </a:xfrm>
          <a:prstGeom prst="rect">
            <a:avLst/>
          </a:prstGeom>
          <a:noFill/>
          <a:ln>
            <a:solidFill>
              <a:schemeClr val="accent1"/>
            </a:solidFill>
          </a:ln>
        </p:spPr>
        <p:txBody>
          <a:bodyPr wrap="square" rtlCol="0">
            <a:spAutoFit/>
          </a:bodyPr>
          <a:lstStyle/>
          <a:p>
            <a:r>
              <a:rPr kumimoji="1" lang="zh-CN" altLang="en-US" dirty="0"/>
              <a:t>输入：请简述爱因斯坦的相对论的基本原理和它对物理学的影响。</a:t>
            </a:r>
          </a:p>
          <a:p>
            <a:endParaRPr kumimoji="1" lang="en-US" altLang="zh-CN" dirty="0"/>
          </a:p>
          <a:p>
            <a:r>
              <a:rPr kumimoji="1" lang="zh-CN" altLang="en-US" dirty="0"/>
              <a:t>输出：</a:t>
            </a:r>
            <a:endParaRPr kumimoji="1" lang="en-US" altLang="zh-CN" dirty="0"/>
          </a:p>
          <a:p>
            <a:r>
              <a:rPr kumimoji="1" lang="zh-CN" altLang="en-US" dirty="0"/>
              <a:t>爱因斯坦提出了两种相对论：特殊相对论和广义相对论。特殊相对论关注没有重力作用的惯性参照系，其核心思想是光速在任何参照系中都是常数。广义相对论则是描述重力的理论，它将重力视为由物体产生的曲率空间时间造成的。这些理论不仅挑战了我们对时间、空间和物质的传统观念，还为近代物理学的发展打下了基础，如核能、黑洞和宇宙膨胀理论等。</a:t>
            </a:r>
          </a:p>
        </p:txBody>
      </p:sp>
    </p:spTree>
    <p:extLst>
      <p:ext uri="{BB962C8B-B14F-4D97-AF65-F5344CB8AC3E}">
        <p14:creationId xmlns:p14="http://schemas.microsoft.com/office/powerpoint/2010/main" val="12961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D0B0-BF76-22AF-4270-7C578FCF62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241CBB-9319-3806-2192-D792DA60A44E}"/>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4F21FD68-CC56-AE85-BAC6-1DF8AFD8ABE6}"/>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AFC80759-CC33-AE44-6558-5E0A4DA00C9C}"/>
              </a:ext>
            </a:extLst>
          </p:cNvPr>
          <p:cNvSpPr>
            <a:spLocks noGrp="1"/>
          </p:cNvSpPr>
          <p:nvPr>
            <p:ph type="title"/>
          </p:nvPr>
        </p:nvSpPr>
        <p:spPr/>
        <p:txBody>
          <a:bodyPr/>
          <a:lstStyle/>
          <a:p>
            <a:r>
              <a:rPr lang="ja-JP" altLang="en-US"/>
              <a:t>大语言模型的应用示例</a:t>
            </a:r>
            <a:endParaRPr lang="en-CN" dirty="0"/>
          </a:p>
        </p:txBody>
      </p:sp>
      <p:sp>
        <p:nvSpPr>
          <p:cNvPr id="5" name="Content Placeholder 4">
            <a:extLst>
              <a:ext uri="{FF2B5EF4-FFF2-40B4-BE49-F238E27FC236}">
                <a16:creationId xmlns:a16="http://schemas.microsoft.com/office/drawing/2014/main" id="{EE12825D-BDA0-0211-E246-DA8A0629E3F5}"/>
              </a:ext>
            </a:extLst>
          </p:cNvPr>
          <p:cNvSpPr>
            <a:spLocks noGrp="1"/>
          </p:cNvSpPr>
          <p:nvPr>
            <p:ph sz="quarter" idx="1"/>
          </p:nvPr>
        </p:nvSpPr>
        <p:spPr>
          <a:xfrm>
            <a:off x="722326" y="1070857"/>
            <a:ext cx="7396063" cy="5391728"/>
          </a:xfrm>
        </p:spPr>
        <p:txBody>
          <a:bodyPr/>
          <a:lstStyle/>
          <a:p>
            <a:r>
              <a:rPr lang="zh-CN" altLang="en-US" b="1" dirty="0"/>
              <a:t>人机对话</a:t>
            </a:r>
            <a:endParaRPr lang="en-US" altLang="zh-CN" dirty="0"/>
          </a:p>
          <a:p>
            <a:pPr lvl="1">
              <a:spcBef>
                <a:spcPts val="600"/>
              </a:spcBef>
            </a:pPr>
            <a:r>
              <a:rPr lang="en-US" altLang="zh-CN" dirty="0"/>
              <a:t>ChatGPT </a:t>
            </a:r>
            <a:r>
              <a:rPr lang="zh-CN" altLang="en-US" dirty="0"/>
              <a:t>在人机对话中的优势</a:t>
            </a:r>
          </a:p>
          <a:p>
            <a:pPr lvl="2">
              <a:spcBef>
                <a:spcPts val="600"/>
              </a:spcBef>
            </a:pPr>
            <a:r>
              <a:rPr lang="zh-CN" altLang="en-US" dirty="0"/>
              <a:t>基于大规模多领域数据，能理解多样化的语境与话题</a:t>
            </a:r>
          </a:p>
          <a:p>
            <a:pPr lvl="2">
              <a:spcBef>
                <a:spcPts val="600"/>
              </a:spcBef>
            </a:pPr>
            <a:r>
              <a:rPr lang="zh-CN" altLang="en-US" dirty="0"/>
              <a:t>对自然语言生成流畅、自然，能模拟真人对话体验</a:t>
            </a:r>
          </a:p>
          <a:p>
            <a:pPr lvl="2">
              <a:spcBef>
                <a:spcPts val="600"/>
              </a:spcBef>
            </a:pPr>
            <a:r>
              <a:rPr lang="zh-CN" altLang="en-US" dirty="0"/>
              <a:t>能进行连贯、深入的多轮对话，支持复杂场景交流</a:t>
            </a:r>
          </a:p>
          <a:p>
            <a:pPr lvl="2">
              <a:spcBef>
                <a:spcPts val="600"/>
              </a:spcBef>
            </a:pPr>
            <a:r>
              <a:rPr lang="zh-CN" altLang="en-US" dirty="0"/>
              <a:t>适用于日常闲聊、技术问答、创意写作等多种对话形式提高问答质量的策略</a:t>
            </a:r>
          </a:p>
          <a:p>
            <a:pPr lvl="1">
              <a:spcBef>
                <a:spcPts val="600"/>
              </a:spcBef>
            </a:pPr>
            <a:r>
              <a:rPr lang="zh-CN" altLang="en-US" dirty="0"/>
              <a:t> 提升人机对话效果的建议</a:t>
            </a:r>
          </a:p>
          <a:p>
            <a:pPr lvl="2">
              <a:spcBef>
                <a:spcPts val="600"/>
              </a:spcBef>
            </a:pPr>
            <a:r>
              <a:rPr lang="zh-CN" altLang="en-US" dirty="0"/>
              <a:t>明确表达目的：让模型更好地理解任务意图</a:t>
            </a:r>
          </a:p>
          <a:p>
            <a:pPr lvl="2">
              <a:spcBef>
                <a:spcPts val="600"/>
              </a:spcBef>
            </a:pPr>
            <a:r>
              <a:rPr lang="zh-CN" altLang="en-US" dirty="0"/>
              <a:t>适当补充背景信息：提升回复的相关性和准确性</a:t>
            </a:r>
          </a:p>
          <a:p>
            <a:pPr lvl="2">
              <a:spcBef>
                <a:spcPts val="600"/>
              </a:spcBef>
            </a:pPr>
            <a:r>
              <a:rPr lang="zh-CN" altLang="en-US" dirty="0"/>
              <a:t>使用追问和澄清：补充问题或细化细节引导模型更深入回答</a:t>
            </a:r>
          </a:p>
          <a:p>
            <a:pPr lvl="2">
              <a:spcBef>
                <a:spcPts val="600"/>
              </a:spcBef>
            </a:pPr>
            <a:r>
              <a:rPr lang="zh-CN" altLang="en-US" dirty="0"/>
              <a:t>自定义风格</a:t>
            </a:r>
            <a:r>
              <a:rPr lang="en-US" altLang="zh-CN" dirty="0"/>
              <a:t>/</a:t>
            </a:r>
            <a:r>
              <a:rPr lang="zh-CN" altLang="en-US" dirty="0"/>
              <a:t>人设：可指定语气（正式</a:t>
            </a:r>
            <a:r>
              <a:rPr lang="en-US" altLang="zh-CN" dirty="0"/>
              <a:t>/</a:t>
            </a:r>
            <a:r>
              <a:rPr lang="zh-CN" altLang="en-US" dirty="0"/>
              <a:t>幽默等）或设定角色身份</a:t>
            </a:r>
          </a:p>
        </p:txBody>
      </p:sp>
      <p:sp>
        <p:nvSpPr>
          <p:cNvPr id="7" name="文本框 6">
            <a:extLst>
              <a:ext uri="{FF2B5EF4-FFF2-40B4-BE49-F238E27FC236}">
                <a16:creationId xmlns:a16="http://schemas.microsoft.com/office/drawing/2014/main" id="{9C1F8D48-C7D3-A17A-DDD6-767AF0F28657}"/>
              </a:ext>
            </a:extLst>
          </p:cNvPr>
          <p:cNvSpPr txBox="1"/>
          <p:nvPr/>
        </p:nvSpPr>
        <p:spPr>
          <a:xfrm>
            <a:off x="8118389" y="812066"/>
            <a:ext cx="3771326" cy="5909310"/>
          </a:xfrm>
          <a:prstGeom prst="rect">
            <a:avLst/>
          </a:prstGeom>
          <a:noFill/>
          <a:ln>
            <a:solidFill>
              <a:schemeClr val="accent1"/>
            </a:solidFill>
          </a:ln>
        </p:spPr>
        <p:txBody>
          <a:bodyPr wrap="square" rtlCol="0">
            <a:spAutoFit/>
          </a:bodyPr>
          <a:lstStyle/>
          <a:p>
            <a:r>
              <a:rPr kumimoji="1" lang="zh-CN" altLang="en-US" sz="1400" dirty="0"/>
              <a:t>输入：我是一家初创企业的创始人，最近遇到团队管理的问题，你有什么建议吗？</a:t>
            </a:r>
          </a:p>
          <a:p>
            <a:endParaRPr kumimoji="1" lang="en-US" altLang="zh-CN" sz="1400" dirty="0"/>
          </a:p>
          <a:p>
            <a:r>
              <a:rPr kumimoji="1" lang="zh-CN" altLang="en-US" sz="1400" dirty="0"/>
              <a:t>输出：</a:t>
            </a:r>
            <a:endParaRPr kumimoji="1" lang="en-US" altLang="zh-CN" sz="1400" dirty="0"/>
          </a:p>
          <a:p>
            <a:r>
              <a:rPr kumimoji="1" lang="zh-CN" altLang="en-US" sz="1400" dirty="0"/>
              <a:t>团队管理问题常常复杂多样，建议从以下几个方面着手：首先，确保团队成员之间的沟通畅通，定期举行会议并鼓励开放讨论。其次，明确团队目标和每个人的责任，确保所有人都了解自己的职责。再者，考虑为团队提供培训或职业发展机会，这有助于提升团队整体能力。最后，定期进行团队建设活动，增强团队凝聚力。</a:t>
            </a:r>
            <a:endParaRPr kumimoji="1" lang="en-US" altLang="zh-CN" sz="1400" dirty="0"/>
          </a:p>
          <a:p>
            <a:endParaRPr kumimoji="1" lang="en-US" altLang="zh-CN" sz="1400" dirty="0"/>
          </a:p>
          <a:p>
            <a:r>
              <a:rPr kumimoji="1" lang="zh-CN" altLang="en-US" sz="1400" dirty="0"/>
              <a:t>输入：你能给我一些实际的团队建设活动例子吗？</a:t>
            </a:r>
            <a:endParaRPr kumimoji="1" lang="en-US" altLang="zh-CN" sz="1400" dirty="0"/>
          </a:p>
          <a:p>
            <a:endParaRPr kumimoji="1" lang="en-US" altLang="zh-CN" sz="1400" dirty="0"/>
          </a:p>
          <a:p>
            <a:r>
              <a:rPr kumimoji="1" lang="zh-CN" altLang="en-US" sz="1400" dirty="0"/>
              <a:t>输出：</a:t>
            </a:r>
            <a:endParaRPr kumimoji="1" lang="en-US" altLang="zh-CN" sz="1400" dirty="0"/>
          </a:p>
          <a:p>
            <a:r>
              <a:rPr kumimoji="1" lang="zh-CN" altLang="en-US" sz="1400" dirty="0"/>
              <a:t>当然，这里有一些团队建设活动的例子：</a:t>
            </a:r>
          </a:p>
          <a:p>
            <a:r>
              <a:rPr kumimoji="1" lang="en-US" altLang="zh-CN" sz="1400" dirty="0"/>
              <a:t>1. </a:t>
            </a:r>
            <a:r>
              <a:rPr kumimoji="1" lang="zh-CN" altLang="en-US" sz="1400" dirty="0"/>
              <a:t>问题解决挑战：设定一个具体的任务或问题，让团队成员共同找到解决方案。</a:t>
            </a:r>
          </a:p>
          <a:p>
            <a:r>
              <a:rPr kumimoji="1" lang="en-US" altLang="zh-CN" sz="1400" dirty="0"/>
              <a:t>2. </a:t>
            </a:r>
            <a:r>
              <a:rPr kumimoji="1" lang="zh-CN" altLang="en-US" sz="1400" dirty="0"/>
              <a:t>团队户外活动：如徒步、攀岩或团队体育比赛，这些活动有助于提高团队合作和沟通。</a:t>
            </a:r>
          </a:p>
          <a:p>
            <a:r>
              <a:rPr kumimoji="1" lang="en-US" altLang="zh-CN" sz="1400" dirty="0"/>
              <a:t>3. </a:t>
            </a:r>
            <a:r>
              <a:rPr kumimoji="1" lang="zh-CN" altLang="en-US" sz="1400" dirty="0"/>
              <a:t>角色互换：让团队成员互换工作职责一天，这可以增加团队成员之间的理解和同情心。</a:t>
            </a:r>
          </a:p>
          <a:p>
            <a:r>
              <a:rPr kumimoji="1" lang="en-US" altLang="zh-CN" sz="1400" dirty="0"/>
              <a:t>4. </a:t>
            </a:r>
            <a:r>
              <a:rPr kumimoji="1" lang="zh-CN" altLang="en-US" sz="1400" dirty="0"/>
              <a:t>慈善活动：作为团队一起参与慈善活动或志愿服务，这不仅有助于团队建设，还能为社会做出贡献。</a:t>
            </a:r>
          </a:p>
        </p:txBody>
      </p:sp>
    </p:spTree>
    <p:extLst>
      <p:ext uri="{BB962C8B-B14F-4D97-AF65-F5344CB8AC3E}">
        <p14:creationId xmlns:p14="http://schemas.microsoft.com/office/powerpoint/2010/main" val="128056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19855-79AF-EDC0-19B4-B14E8F9AC3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2CA79F-EA57-E7D5-9534-99851E3FF253}"/>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41383366-7F5B-8EC7-2E37-AE3141A36CE2}"/>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74D4A8A7-468F-3F9F-483E-1E5BF83BC8EC}"/>
              </a:ext>
            </a:extLst>
          </p:cNvPr>
          <p:cNvSpPr>
            <a:spLocks noGrp="1"/>
          </p:cNvSpPr>
          <p:nvPr>
            <p:ph type="title"/>
          </p:nvPr>
        </p:nvSpPr>
        <p:spPr/>
        <p:txBody>
          <a:bodyPr/>
          <a:lstStyle/>
          <a:p>
            <a:r>
              <a:rPr lang="ja-JP" altLang="en-US"/>
              <a:t>大语言模型的应用示例</a:t>
            </a:r>
            <a:endParaRPr lang="en-CN" dirty="0"/>
          </a:p>
        </p:txBody>
      </p:sp>
      <p:sp>
        <p:nvSpPr>
          <p:cNvPr id="5" name="Content Placeholder 4">
            <a:extLst>
              <a:ext uri="{FF2B5EF4-FFF2-40B4-BE49-F238E27FC236}">
                <a16:creationId xmlns:a16="http://schemas.microsoft.com/office/drawing/2014/main" id="{892C08F3-E342-2855-287A-E2826E1758FF}"/>
              </a:ext>
            </a:extLst>
          </p:cNvPr>
          <p:cNvSpPr>
            <a:spLocks noGrp="1"/>
          </p:cNvSpPr>
          <p:nvPr>
            <p:ph sz="quarter" idx="1"/>
          </p:nvPr>
        </p:nvSpPr>
        <p:spPr>
          <a:xfrm>
            <a:off x="722326" y="1070857"/>
            <a:ext cx="7396063" cy="5391728"/>
          </a:xfrm>
        </p:spPr>
        <p:txBody>
          <a:bodyPr/>
          <a:lstStyle/>
          <a:p>
            <a:r>
              <a:rPr lang="zh-CN" altLang="en-US" b="1" dirty="0"/>
              <a:t>文本摘要</a:t>
            </a:r>
            <a:endParaRPr lang="en-US" altLang="zh-CN" dirty="0"/>
          </a:p>
          <a:p>
            <a:pPr lvl="1">
              <a:spcBef>
                <a:spcPts val="600"/>
              </a:spcBef>
            </a:pPr>
            <a:r>
              <a:rPr lang="en-US" altLang="zh-CN" dirty="0"/>
              <a:t>ChatGPT </a:t>
            </a:r>
            <a:r>
              <a:rPr lang="zh-CN" altLang="en-US" dirty="0"/>
              <a:t>在文本摘要中的优势</a:t>
            </a:r>
          </a:p>
          <a:p>
            <a:pPr lvl="2">
              <a:spcBef>
                <a:spcPts val="600"/>
              </a:spcBef>
            </a:pPr>
            <a:r>
              <a:rPr lang="zh-CN" altLang="en-US" dirty="0"/>
              <a:t>支持超长上下文（如 </a:t>
            </a:r>
            <a:r>
              <a:rPr lang="en-US" altLang="zh-CN" dirty="0"/>
              <a:t>GPT-4o-mini </a:t>
            </a:r>
            <a:r>
              <a:rPr lang="zh-CN" altLang="en-US" dirty="0"/>
              <a:t>最多 </a:t>
            </a:r>
            <a:r>
              <a:rPr lang="en-US" altLang="zh-CN" dirty="0"/>
              <a:t>128K tokens</a:t>
            </a:r>
            <a:r>
              <a:rPr lang="zh-CN" altLang="en-US" dirty="0"/>
              <a:t>）</a:t>
            </a:r>
          </a:p>
          <a:p>
            <a:pPr lvl="2">
              <a:spcBef>
                <a:spcPts val="600"/>
              </a:spcBef>
            </a:pPr>
            <a:r>
              <a:rPr lang="zh-CN" altLang="en-US" dirty="0"/>
              <a:t>适用于新闻、论文、报告等类型文本</a:t>
            </a:r>
          </a:p>
          <a:p>
            <a:pPr lvl="2">
              <a:spcBef>
                <a:spcPts val="600"/>
              </a:spcBef>
            </a:pPr>
            <a:r>
              <a:rPr lang="zh-CN" altLang="en-US" dirty="0"/>
              <a:t>能自动提炼关键点，生成高质量摘要提升人机对话效果的建议</a:t>
            </a:r>
          </a:p>
          <a:p>
            <a:pPr lvl="1">
              <a:spcBef>
                <a:spcPts val="600"/>
              </a:spcBef>
            </a:pPr>
            <a:r>
              <a:rPr lang="zh-CN" altLang="en-US" dirty="0"/>
              <a:t>使用建议：</a:t>
            </a:r>
          </a:p>
          <a:p>
            <a:pPr lvl="2">
              <a:spcBef>
                <a:spcPts val="600"/>
              </a:spcBef>
            </a:pPr>
            <a:r>
              <a:rPr lang="zh-CN" altLang="en-US" dirty="0"/>
              <a:t>明确摘要目的：快速预览 </a:t>
            </a:r>
            <a:r>
              <a:rPr lang="en-US" altLang="zh-CN" dirty="0"/>
              <a:t>vs. </a:t>
            </a:r>
            <a:r>
              <a:rPr lang="zh-CN" altLang="en-US" dirty="0"/>
              <a:t>深度理解 </a:t>
            </a:r>
            <a:r>
              <a:rPr lang="en-US" altLang="zh-CN" dirty="0"/>
              <a:t>vs. </a:t>
            </a:r>
            <a:r>
              <a:rPr lang="zh-CN" altLang="en-US" dirty="0"/>
              <a:t>专业展示</a:t>
            </a:r>
          </a:p>
          <a:p>
            <a:pPr lvl="2">
              <a:spcBef>
                <a:spcPts val="600"/>
              </a:spcBef>
            </a:pPr>
            <a:r>
              <a:rPr lang="zh-CN" altLang="en-US" dirty="0"/>
              <a:t>指定摘要长度：例如“一句话摘要”或“</a:t>
            </a:r>
            <a:r>
              <a:rPr lang="en-US" altLang="zh-CN" dirty="0"/>
              <a:t>300 </a:t>
            </a:r>
            <a:r>
              <a:rPr lang="zh-CN" altLang="en-US" dirty="0"/>
              <a:t>字摘要”</a:t>
            </a:r>
          </a:p>
          <a:p>
            <a:pPr lvl="2">
              <a:spcBef>
                <a:spcPts val="600"/>
              </a:spcBef>
            </a:pPr>
            <a:r>
              <a:rPr lang="zh-CN" altLang="en-US" dirty="0"/>
              <a:t>强调关键信息：可要求摘要聚焦具体方面（如“聚焦道德问题”）</a:t>
            </a:r>
          </a:p>
          <a:p>
            <a:pPr lvl="2">
              <a:spcBef>
                <a:spcPts val="600"/>
              </a:spcBef>
            </a:pPr>
            <a:r>
              <a:rPr lang="zh-CN" altLang="en-US" dirty="0"/>
              <a:t>可交互优化：通过追问引导模型进一步打磨摘要</a:t>
            </a:r>
          </a:p>
          <a:p>
            <a:pPr lvl="2">
              <a:spcBef>
                <a:spcPts val="600"/>
              </a:spcBef>
            </a:pPr>
            <a:r>
              <a:rPr lang="zh-CN" altLang="en-US" dirty="0"/>
              <a:t>多角度生成：从不同视角</a:t>
            </a:r>
            <a:r>
              <a:rPr lang="en-US" altLang="zh-CN" dirty="0"/>
              <a:t>/</a:t>
            </a:r>
            <a:r>
              <a:rPr lang="zh-CN" altLang="en-US" dirty="0"/>
              <a:t>段落生成摘要，实现信息整合</a:t>
            </a:r>
          </a:p>
        </p:txBody>
      </p:sp>
      <p:sp>
        <p:nvSpPr>
          <p:cNvPr id="7" name="文本框 6">
            <a:extLst>
              <a:ext uri="{FF2B5EF4-FFF2-40B4-BE49-F238E27FC236}">
                <a16:creationId xmlns:a16="http://schemas.microsoft.com/office/drawing/2014/main" id="{75DF68AD-92EC-CE0C-94AD-9BAA331EAEE8}"/>
              </a:ext>
            </a:extLst>
          </p:cNvPr>
          <p:cNvSpPr txBox="1"/>
          <p:nvPr/>
        </p:nvSpPr>
        <p:spPr>
          <a:xfrm>
            <a:off x="8136924" y="1350675"/>
            <a:ext cx="3771326" cy="4832092"/>
          </a:xfrm>
          <a:prstGeom prst="rect">
            <a:avLst/>
          </a:prstGeom>
          <a:noFill/>
          <a:ln>
            <a:solidFill>
              <a:schemeClr val="accent1"/>
            </a:solidFill>
          </a:ln>
        </p:spPr>
        <p:txBody>
          <a:bodyPr wrap="square" rtlCol="0">
            <a:spAutoFit/>
          </a:bodyPr>
          <a:lstStyle/>
          <a:p>
            <a:r>
              <a:rPr kumimoji="1" lang="zh-CN" altLang="en-US" sz="1100" dirty="0"/>
              <a:t>输入：请基于以下文章内容生成一个客观、简洁且明确的摘要，突出文章的核心主题。重点介绍人工智能在教育领域的优势和潜在风险。文章内容如下：</a:t>
            </a:r>
          </a:p>
          <a:p>
            <a:endParaRPr kumimoji="1" lang="zh-CN" altLang="en-US" sz="1100" dirty="0"/>
          </a:p>
          <a:p>
            <a:r>
              <a:rPr kumimoji="1" lang="zh-CN" altLang="en-US" sz="1100" dirty="0"/>
              <a:t>人工智能正在教育领域引起革命性的变化。它通过为学生提供个性化的学习路径、协助教师进行智能教学和采用数据驱动的评估方式，正在成为教育创新的关键。个性化学习路径是其中一个重要应用，</a:t>
            </a:r>
            <a:r>
              <a:rPr kumimoji="1" lang="en-US" altLang="zh-CN" sz="1100" dirty="0"/>
              <a:t>AI</a:t>
            </a:r>
            <a:r>
              <a:rPr kumimoji="1" lang="zh-CN" altLang="en-US" sz="1100" dirty="0"/>
              <a:t>能够分析学生的学习习惯、进度和理解能力，从而为他们定制适合的课程内容和难度，确保学生可以在最适合他们的速度下学习。</a:t>
            </a:r>
            <a:r>
              <a:rPr kumimoji="1" lang="en-US" altLang="zh-CN" sz="1100" dirty="0"/>
              <a:t>AI</a:t>
            </a:r>
            <a:r>
              <a:rPr kumimoji="1" lang="zh-CN" altLang="en-US" sz="1100" dirty="0"/>
              <a:t>还为教师提供辅助工具，例如自动评估学生作业，极大节省了教师的时间和精力。</a:t>
            </a:r>
          </a:p>
          <a:p>
            <a:endParaRPr kumimoji="1" lang="zh-CN" altLang="en-US" sz="1100" dirty="0"/>
          </a:p>
          <a:p>
            <a:r>
              <a:rPr kumimoji="1" lang="zh-CN" altLang="en-US" sz="1100" dirty="0"/>
              <a:t>尽管</a:t>
            </a:r>
            <a:r>
              <a:rPr kumimoji="1" lang="en-US" altLang="zh-CN" sz="1100" dirty="0"/>
              <a:t>AI</a:t>
            </a:r>
            <a:r>
              <a:rPr kumimoji="1" lang="zh-CN" altLang="en-US" sz="1100" dirty="0"/>
              <a:t>在教育中的应用带来了诸多好处，但也存在一些潜在风险。隐私问题是一个主要关注点，</a:t>
            </a:r>
            <a:r>
              <a:rPr kumimoji="1" lang="en-US" altLang="zh-CN" sz="1100" dirty="0"/>
              <a:t>AI</a:t>
            </a:r>
            <a:r>
              <a:rPr kumimoji="1" lang="zh-CN" altLang="en-US" sz="1100" dirty="0"/>
              <a:t>系统往往需要大量学生数据来进行分析和改进，这可能会导致隐私泄露的风险。此外，对</a:t>
            </a:r>
            <a:r>
              <a:rPr kumimoji="1" lang="en-US" altLang="zh-CN" sz="1100" dirty="0"/>
              <a:t>AI</a:t>
            </a:r>
            <a:r>
              <a:rPr kumimoji="1" lang="zh-CN" altLang="en-US" sz="1100" dirty="0"/>
              <a:t>系统的过度依赖可能导致学生在批判性思维和解决问题的能力上出现缺陷。因此，我们需要在享受</a:t>
            </a:r>
            <a:r>
              <a:rPr kumimoji="1" lang="en-US" altLang="zh-CN" sz="1100" dirty="0"/>
              <a:t>AI</a:t>
            </a:r>
            <a:r>
              <a:rPr kumimoji="1" lang="zh-CN" altLang="en-US" sz="1100" dirty="0"/>
              <a:t>带来的好处的同时，也要谨慎处理这些风险。</a:t>
            </a:r>
          </a:p>
          <a:p>
            <a:endParaRPr kumimoji="1" lang="zh-CN" altLang="en-US" sz="1100" dirty="0"/>
          </a:p>
          <a:p>
            <a:endParaRPr kumimoji="1" lang="zh-CN" altLang="en-US" sz="1100" dirty="0"/>
          </a:p>
          <a:p>
            <a:r>
              <a:rPr kumimoji="1" lang="zh-CN" altLang="en-US" sz="1100" dirty="0"/>
              <a:t>输出：</a:t>
            </a:r>
          </a:p>
          <a:p>
            <a:r>
              <a:rPr kumimoji="1" lang="zh-CN" altLang="en-US" sz="1100" dirty="0"/>
              <a:t>本文客观地概述了人工智能在教育领域的应用及其带来的优势和潜在风险。文章强调，</a:t>
            </a:r>
            <a:r>
              <a:rPr kumimoji="1" lang="en-US" altLang="zh-CN" sz="1100" dirty="0"/>
              <a:t>AI</a:t>
            </a:r>
            <a:r>
              <a:rPr kumimoji="1" lang="zh-CN" altLang="en-US" sz="1100" dirty="0"/>
              <a:t>通过个性化学习路径和数据驱动评估，为教育创新做出了重要贡献。尽管</a:t>
            </a:r>
            <a:r>
              <a:rPr kumimoji="1" lang="en-US" altLang="zh-CN" sz="1100" dirty="0"/>
              <a:t>AI</a:t>
            </a:r>
            <a:r>
              <a:rPr kumimoji="1" lang="zh-CN" altLang="en-US" sz="1100" dirty="0"/>
              <a:t>提高了学习效率并节约了教师资源，但它也带来了隐私侵犯和对批判性思维能力的影响。文章强调，享受</a:t>
            </a:r>
            <a:r>
              <a:rPr kumimoji="1" lang="en-US" altLang="zh-CN" sz="1100" dirty="0"/>
              <a:t>AI</a:t>
            </a:r>
            <a:r>
              <a:rPr kumimoji="1" lang="zh-CN" altLang="en-US" sz="1100" dirty="0"/>
              <a:t>带来的好处的同时，需要谨慎处理这些风险。</a:t>
            </a:r>
          </a:p>
        </p:txBody>
      </p:sp>
    </p:spTree>
    <p:extLst>
      <p:ext uri="{BB962C8B-B14F-4D97-AF65-F5344CB8AC3E}">
        <p14:creationId xmlns:p14="http://schemas.microsoft.com/office/powerpoint/2010/main" val="162735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13EBB-CE8B-A93E-8BFB-67B9B11A43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FFE70-E475-DBA2-ADCB-203814396843}"/>
              </a:ext>
            </a:extLst>
          </p:cNvPr>
          <p:cNvSpPr>
            <a:spLocks noGrp="1"/>
          </p:cNvSpPr>
          <p:nvPr>
            <p:ph type="sldNum" sz="quarter" idx="12"/>
          </p:nvPr>
        </p:nvSpPr>
        <p:spPr/>
        <p:txBody>
          <a:bodyPr/>
          <a:lstStyle/>
          <a:p>
            <a:fld id="{85F8B262-510B-45FB-9F68-19347AFD565E}" type="slidenum">
              <a:rPr lang="zh-CN" altLang="en-US" smtClean="0"/>
              <a:pPr/>
              <a:t>7</a:t>
            </a:fld>
            <a:endParaRPr lang="zh-CN" altLang="en-US" dirty="0"/>
          </a:p>
        </p:txBody>
      </p:sp>
      <p:sp>
        <p:nvSpPr>
          <p:cNvPr id="3" name="Footer Placeholder 2">
            <a:extLst>
              <a:ext uri="{FF2B5EF4-FFF2-40B4-BE49-F238E27FC236}">
                <a16:creationId xmlns:a16="http://schemas.microsoft.com/office/drawing/2014/main" id="{58A49A98-113A-C1CC-CB50-7FD3A5FE2C4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FC6D0690-1AA3-2185-0B7A-4F77F3E18BED}"/>
              </a:ext>
            </a:extLst>
          </p:cNvPr>
          <p:cNvSpPr>
            <a:spLocks noGrp="1"/>
          </p:cNvSpPr>
          <p:nvPr>
            <p:ph type="title"/>
          </p:nvPr>
        </p:nvSpPr>
        <p:spPr/>
        <p:txBody>
          <a:bodyPr/>
          <a:lstStyle/>
          <a:p>
            <a:r>
              <a:rPr lang="ja-JP" altLang="en-US"/>
              <a:t>大语言模型的应用示例</a:t>
            </a:r>
            <a:endParaRPr lang="en-CN" dirty="0"/>
          </a:p>
        </p:txBody>
      </p:sp>
      <p:sp>
        <p:nvSpPr>
          <p:cNvPr id="5" name="Content Placeholder 4">
            <a:extLst>
              <a:ext uri="{FF2B5EF4-FFF2-40B4-BE49-F238E27FC236}">
                <a16:creationId xmlns:a16="http://schemas.microsoft.com/office/drawing/2014/main" id="{F8662F2E-1263-AD3C-82E9-386DC3BB5F9D}"/>
              </a:ext>
            </a:extLst>
          </p:cNvPr>
          <p:cNvSpPr>
            <a:spLocks noGrp="1"/>
          </p:cNvSpPr>
          <p:nvPr>
            <p:ph sz="quarter" idx="1"/>
          </p:nvPr>
        </p:nvSpPr>
        <p:spPr>
          <a:xfrm>
            <a:off x="722326" y="1070857"/>
            <a:ext cx="7482560" cy="5391728"/>
          </a:xfrm>
        </p:spPr>
        <p:txBody>
          <a:bodyPr/>
          <a:lstStyle/>
          <a:p>
            <a:r>
              <a:rPr lang="zh-CN" altLang="en-US" b="1" dirty="0"/>
              <a:t>代码生成</a:t>
            </a:r>
            <a:endParaRPr lang="en-US" altLang="zh-CN" dirty="0"/>
          </a:p>
          <a:p>
            <a:pPr lvl="1">
              <a:spcBef>
                <a:spcPts val="600"/>
              </a:spcBef>
            </a:pPr>
            <a:r>
              <a:rPr lang="en-US" altLang="zh-CN" dirty="0"/>
              <a:t>ChatGPT </a:t>
            </a:r>
            <a:r>
              <a:rPr lang="zh-CN" altLang="en-US" dirty="0"/>
              <a:t>在文本摘要中的优势</a:t>
            </a:r>
          </a:p>
          <a:p>
            <a:pPr lvl="2">
              <a:spcBef>
                <a:spcPts val="600"/>
              </a:spcBef>
            </a:pPr>
            <a:r>
              <a:rPr lang="zh-CN" altLang="en-US" dirty="0"/>
              <a:t>支持多种编程语言（如 </a:t>
            </a:r>
            <a:r>
              <a:rPr lang="en-US" altLang="zh-CN" dirty="0"/>
              <a:t>Python</a:t>
            </a:r>
            <a:r>
              <a:rPr lang="zh-CN" altLang="en-US" dirty="0"/>
              <a:t>、</a:t>
            </a:r>
            <a:r>
              <a:rPr lang="en-US" altLang="zh-CN" dirty="0"/>
              <a:t>C++</a:t>
            </a:r>
            <a:r>
              <a:rPr lang="zh-CN" altLang="en-US" dirty="0"/>
              <a:t>、</a:t>
            </a:r>
            <a:r>
              <a:rPr lang="en-US" altLang="zh-CN" dirty="0"/>
              <a:t>JavaScript </a:t>
            </a:r>
            <a:r>
              <a:rPr lang="zh-CN" altLang="en-US" dirty="0"/>
              <a:t>等）</a:t>
            </a:r>
          </a:p>
          <a:p>
            <a:pPr lvl="2">
              <a:spcBef>
                <a:spcPts val="600"/>
              </a:spcBef>
            </a:pPr>
            <a:r>
              <a:rPr lang="zh-CN" altLang="en-US" dirty="0"/>
              <a:t>可生成函数、脚本、算法与小型应用</a:t>
            </a:r>
          </a:p>
          <a:p>
            <a:pPr lvl="2">
              <a:spcBef>
                <a:spcPts val="600"/>
              </a:spcBef>
            </a:pPr>
            <a:r>
              <a:rPr lang="zh-CN" altLang="en-US" dirty="0"/>
              <a:t>可附带注释解释，适用于新手学习与原型开发</a:t>
            </a:r>
          </a:p>
          <a:p>
            <a:pPr lvl="2">
              <a:spcBef>
                <a:spcPts val="600"/>
              </a:spcBef>
            </a:pPr>
            <a:r>
              <a:rPr lang="zh-CN" altLang="en-US" dirty="0"/>
              <a:t>能根据描述自动抽象并转化为结构化代码</a:t>
            </a:r>
            <a:endParaRPr lang="en-US" altLang="zh-CN" dirty="0"/>
          </a:p>
          <a:p>
            <a:pPr lvl="1">
              <a:spcBef>
                <a:spcPts val="600"/>
              </a:spcBef>
            </a:pPr>
            <a:r>
              <a:rPr lang="zh-CN" altLang="en-US" dirty="0"/>
              <a:t>使用建议：</a:t>
            </a:r>
          </a:p>
          <a:p>
            <a:pPr lvl="2">
              <a:spcBef>
                <a:spcPts val="600"/>
              </a:spcBef>
            </a:pPr>
            <a:r>
              <a:rPr lang="zh-CN" altLang="en-US" dirty="0"/>
              <a:t>明确需求：描述功能、语言、库或框架（例：“用 </a:t>
            </a:r>
            <a:r>
              <a:rPr lang="en-US" altLang="zh-CN" dirty="0"/>
              <a:t>pandas </a:t>
            </a:r>
            <a:r>
              <a:rPr lang="zh-CN" altLang="en-US" dirty="0"/>
              <a:t>处理 </a:t>
            </a:r>
            <a:r>
              <a:rPr lang="en-US" altLang="zh-CN" dirty="0"/>
              <a:t>CSV </a:t>
            </a:r>
            <a:r>
              <a:rPr lang="zh-CN" altLang="en-US" dirty="0"/>
              <a:t>文件”）</a:t>
            </a:r>
          </a:p>
          <a:p>
            <a:pPr lvl="2">
              <a:spcBef>
                <a:spcPts val="600"/>
              </a:spcBef>
            </a:pPr>
            <a:r>
              <a:rPr lang="zh-CN" altLang="en-US" dirty="0"/>
              <a:t>性能提示：说明运行效率、时间复杂度或内存限制要求</a:t>
            </a:r>
          </a:p>
          <a:p>
            <a:pPr lvl="2">
              <a:spcBef>
                <a:spcPts val="600"/>
              </a:spcBef>
            </a:pPr>
            <a:r>
              <a:rPr lang="zh-CN" altLang="en-US" dirty="0"/>
              <a:t>请求解释：要求模型解释生成代码含义或关键模块用法</a:t>
            </a:r>
          </a:p>
          <a:p>
            <a:pPr lvl="2">
              <a:spcBef>
                <a:spcPts val="600"/>
              </a:spcBef>
            </a:pPr>
            <a:r>
              <a:rPr lang="zh-CN" altLang="en-US" dirty="0"/>
              <a:t>迭代优化：根据初始代码反馈，调整或补充功能说明再生成功能完整代码</a:t>
            </a:r>
          </a:p>
        </p:txBody>
      </p:sp>
      <p:sp>
        <p:nvSpPr>
          <p:cNvPr id="7" name="文本框 6">
            <a:extLst>
              <a:ext uri="{FF2B5EF4-FFF2-40B4-BE49-F238E27FC236}">
                <a16:creationId xmlns:a16="http://schemas.microsoft.com/office/drawing/2014/main" id="{2A76F896-36E8-3728-21FC-21C356A235B1}"/>
              </a:ext>
            </a:extLst>
          </p:cNvPr>
          <p:cNvSpPr txBox="1"/>
          <p:nvPr/>
        </p:nvSpPr>
        <p:spPr>
          <a:xfrm>
            <a:off x="8204886" y="2704892"/>
            <a:ext cx="3771326" cy="1954381"/>
          </a:xfrm>
          <a:prstGeom prst="rect">
            <a:avLst/>
          </a:prstGeom>
          <a:noFill/>
          <a:ln>
            <a:solidFill>
              <a:schemeClr val="accent1"/>
            </a:solidFill>
          </a:ln>
        </p:spPr>
        <p:txBody>
          <a:bodyPr wrap="square" rtlCol="0">
            <a:spAutoFit/>
          </a:bodyPr>
          <a:lstStyle/>
          <a:p>
            <a:r>
              <a:rPr kumimoji="1" lang="zh-CN" altLang="en-US" sz="1100" dirty="0"/>
              <a:t>输入：</a:t>
            </a:r>
          </a:p>
          <a:p>
            <a:r>
              <a:rPr kumimoji="1" lang="zh-CN" altLang="en-US" sz="1100" dirty="0"/>
              <a:t>我需要一个</a:t>
            </a:r>
            <a:r>
              <a:rPr kumimoji="1" lang="en-US" altLang="zh-CN" sz="1100" dirty="0"/>
              <a:t>Python</a:t>
            </a:r>
            <a:r>
              <a:rPr kumimoji="1" lang="zh-CN" altLang="en-US" sz="1100" dirty="0"/>
              <a:t>函数，用于检测一个数是不是素数。</a:t>
            </a:r>
          </a:p>
          <a:p>
            <a:endParaRPr kumimoji="1" lang="zh-CN" altLang="en-US" sz="1100" dirty="0"/>
          </a:p>
          <a:p>
            <a:r>
              <a:rPr kumimoji="1" lang="zh-CN" altLang="en-US" sz="1100" dirty="0"/>
              <a:t>输出：</a:t>
            </a:r>
          </a:p>
          <a:p>
            <a:r>
              <a:rPr kumimoji="1" lang="en-US" altLang="zh-CN" sz="1100" dirty="0"/>
              <a:t>def </a:t>
            </a:r>
            <a:r>
              <a:rPr kumimoji="1" lang="en-US" altLang="zh-CN" sz="1100" dirty="0" err="1"/>
              <a:t>is_prime</a:t>
            </a:r>
            <a:r>
              <a:rPr kumimoji="1" lang="en-US" altLang="zh-CN" sz="1100" dirty="0"/>
              <a:t>(num):</a:t>
            </a:r>
          </a:p>
          <a:p>
            <a:r>
              <a:rPr kumimoji="1" lang="zh-CN" altLang="en-US" sz="1100" dirty="0"/>
              <a:t>    </a:t>
            </a:r>
            <a:r>
              <a:rPr kumimoji="1" lang="en-US" altLang="zh-CN" sz="1100" dirty="0"/>
              <a:t>if num &lt;= 1:</a:t>
            </a:r>
          </a:p>
          <a:p>
            <a:r>
              <a:rPr kumimoji="1" lang="zh-CN" altLang="en-US" sz="1100" dirty="0"/>
              <a:t>        </a:t>
            </a:r>
            <a:r>
              <a:rPr kumimoji="1" lang="en-US" altLang="zh-CN" sz="1100" dirty="0"/>
              <a:t>return False</a:t>
            </a:r>
          </a:p>
          <a:p>
            <a:r>
              <a:rPr kumimoji="1" lang="zh-CN" altLang="en-US" sz="1100" dirty="0"/>
              <a:t>    </a:t>
            </a:r>
            <a:r>
              <a:rPr kumimoji="1" lang="en-US" altLang="zh-CN" sz="1100" dirty="0"/>
              <a:t>for </a:t>
            </a:r>
            <a:r>
              <a:rPr kumimoji="1" lang="en-US" altLang="zh-CN" sz="1100" dirty="0" err="1"/>
              <a:t>i</a:t>
            </a:r>
            <a:r>
              <a:rPr kumimoji="1" lang="en-US" altLang="zh-CN" sz="1100" dirty="0"/>
              <a:t> in range(2, int(num**0.5) + 1):</a:t>
            </a:r>
          </a:p>
          <a:p>
            <a:r>
              <a:rPr kumimoji="1" lang="zh-CN" altLang="en-US" sz="1100" dirty="0"/>
              <a:t>        </a:t>
            </a:r>
            <a:r>
              <a:rPr kumimoji="1" lang="en-US" altLang="zh-CN" sz="1100" dirty="0"/>
              <a:t>if num % </a:t>
            </a:r>
            <a:r>
              <a:rPr kumimoji="1" lang="en-US" altLang="zh-CN" sz="1100" dirty="0" err="1"/>
              <a:t>i</a:t>
            </a:r>
            <a:r>
              <a:rPr kumimoji="1" lang="en-US" altLang="zh-CN" sz="1100" dirty="0"/>
              <a:t> == 0:</a:t>
            </a:r>
          </a:p>
          <a:p>
            <a:r>
              <a:rPr kumimoji="1" lang="zh-CN" altLang="en-US" sz="1100" dirty="0"/>
              <a:t>            </a:t>
            </a:r>
            <a:r>
              <a:rPr kumimoji="1" lang="en-US" altLang="zh-CN" sz="1100" dirty="0"/>
              <a:t>return False</a:t>
            </a:r>
          </a:p>
          <a:p>
            <a:r>
              <a:rPr kumimoji="1" lang="zh-CN" altLang="en-US" sz="1100" dirty="0"/>
              <a:t>    </a:t>
            </a:r>
            <a:r>
              <a:rPr kumimoji="1" lang="en-US" altLang="zh-CN" sz="1100" dirty="0"/>
              <a:t>return True</a:t>
            </a:r>
            <a:endParaRPr kumimoji="1" lang="zh-CN" altLang="en-US" sz="1100" dirty="0"/>
          </a:p>
        </p:txBody>
      </p:sp>
    </p:spTree>
    <p:extLst>
      <p:ext uri="{BB962C8B-B14F-4D97-AF65-F5344CB8AC3E}">
        <p14:creationId xmlns:p14="http://schemas.microsoft.com/office/powerpoint/2010/main" val="163819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83859-9FC9-BF2E-A545-03963622BD2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995AA71-C797-2076-F64D-23EBEC2A0A41}"/>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大语言模型的应用示例</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D55F3A4D-0CAE-9C5D-66D8-7AE2197EB866}"/>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AA320D9E-4A58-94F5-691E-3B0B019A74A2}"/>
              </a:ext>
            </a:extLst>
          </p:cNvPr>
          <p:cNvSpPr>
            <a:spLocks noGrp="1"/>
          </p:cNvSpPr>
          <p:nvPr>
            <p:ph type="body" idx="11"/>
          </p:nvPr>
        </p:nvSpPr>
        <p:spPr>
          <a:xfrm>
            <a:off x="4794749" y="2338801"/>
            <a:ext cx="5167298" cy="453113"/>
          </a:xfrm>
        </p:spPr>
        <p:txBody>
          <a:bodyPr/>
          <a:lstStyle/>
          <a:p>
            <a:r>
              <a:rPr lang="zh-CN" altLang="en-US" dirty="0"/>
              <a:t>生成指令数据</a:t>
            </a:r>
            <a:endParaRPr lang="en-CN" dirty="0"/>
          </a:p>
        </p:txBody>
      </p:sp>
      <p:sp>
        <p:nvSpPr>
          <p:cNvPr id="6" name="Text Placeholder 5">
            <a:extLst>
              <a:ext uri="{FF2B5EF4-FFF2-40B4-BE49-F238E27FC236}">
                <a16:creationId xmlns:a16="http://schemas.microsoft.com/office/drawing/2014/main" id="{7B4E4769-3D71-DFA3-E82F-26E4B433478A}"/>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1D129F22-C3EF-EB82-8F31-04B96F34AF34}"/>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大语言模型的量化与部署</a:t>
            </a:r>
            <a:endParaRPr lang="en-CN" altLang="zh-CN" dirty="0">
              <a:solidFill>
                <a:schemeClr val="bg1">
                  <a:lumMod val="75000"/>
                </a:schemeClr>
              </a:solidFill>
            </a:endParaRPr>
          </a:p>
        </p:txBody>
      </p:sp>
      <p:sp>
        <p:nvSpPr>
          <p:cNvPr id="8" name="Text Placeholder 7">
            <a:extLst>
              <a:ext uri="{FF2B5EF4-FFF2-40B4-BE49-F238E27FC236}">
                <a16:creationId xmlns:a16="http://schemas.microsoft.com/office/drawing/2014/main" id="{3CBC78A5-A216-AC08-7693-0417F80459FD}"/>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1F06591-DCD7-A978-3E76-F82D4910BED8}"/>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本地化开发与应用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838F69F7-A74A-8305-5A62-DAB46926D30B}"/>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438445B2-33AB-3AAB-FCC4-569AA9A512D7}"/>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工具调用与自动化</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19624DA1-07DB-9D7B-296E-922419C4D2B3}"/>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73992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0A1AA-FE5A-1C5F-85BA-AEE324C659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8C0E1D-6185-E558-9A99-A63C1D8EA892}"/>
              </a:ext>
            </a:extLst>
          </p:cNvPr>
          <p:cNvSpPr>
            <a:spLocks noGrp="1"/>
          </p:cNvSpPr>
          <p:nvPr>
            <p:ph type="sldNum" sz="quarter" idx="12"/>
          </p:nvPr>
        </p:nvSpPr>
        <p:spPr/>
        <p:txBody>
          <a:bodyPr/>
          <a:lstStyle/>
          <a:p>
            <a:fld id="{85F8B262-510B-45FB-9F68-19347AFD565E}" type="slidenum">
              <a:rPr lang="zh-CN" altLang="en-US" smtClean="0"/>
              <a:pPr/>
              <a:t>9</a:t>
            </a:fld>
            <a:endParaRPr lang="zh-CN" altLang="en-US" dirty="0"/>
          </a:p>
        </p:txBody>
      </p:sp>
      <p:sp>
        <p:nvSpPr>
          <p:cNvPr id="3" name="Footer Placeholder 2">
            <a:extLst>
              <a:ext uri="{FF2B5EF4-FFF2-40B4-BE49-F238E27FC236}">
                <a16:creationId xmlns:a16="http://schemas.microsoft.com/office/drawing/2014/main" id="{3581D7B0-C0F8-73C3-C25B-2FE84F0C19D7}"/>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07B719C2-FD63-EDD0-0D4F-50182C7179BE}"/>
              </a:ext>
            </a:extLst>
          </p:cNvPr>
          <p:cNvSpPr>
            <a:spLocks noGrp="1"/>
          </p:cNvSpPr>
          <p:nvPr>
            <p:ph type="title"/>
          </p:nvPr>
        </p:nvSpPr>
        <p:spPr/>
        <p:txBody>
          <a:bodyPr/>
          <a:lstStyle/>
          <a:p>
            <a:r>
              <a:rPr lang="ja-JP" altLang="en-US"/>
              <a:t>生成指令数据</a:t>
            </a:r>
            <a:endParaRPr lang="en-CN" dirty="0"/>
          </a:p>
        </p:txBody>
      </p:sp>
      <p:sp>
        <p:nvSpPr>
          <p:cNvPr id="5" name="Content Placeholder 4">
            <a:extLst>
              <a:ext uri="{FF2B5EF4-FFF2-40B4-BE49-F238E27FC236}">
                <a16:creationId xmlns:a16="http://schemas.microsoft.com/office/drawing/2014/main" id="{5B8597B3-16FA-3EDB-40A8-3F39F931B94E}"/>
              </a:ext>
            </a:extLst>
          </p:cNvPr>
          <p:cNvSpPr>
            <a:spLocks noGrp="1"/>
          </p:cNvSpPr>
          <p:nvPr>
            <p:ph sz="quarter" idx="1"/>
          </p:nvPr>
        </p:nvSpPr>
        <p:spPr>
          <a:xfrm>
            <a:off x="127686" y="992320"/>
            <a:ext cx="7664349" cy="2726988"/>
          </a:xfrm>
        </p:spPr>
        <p:txBody>
          <a:bodyPr/>
          <a:lstStyle/>
          <a:p>
            <a:r>
              <a:rPr lang="en-US" altLang="zh-CN" b="1" dirty="0"/>
              <a:t>Self-Instruct</a:t>
            </a:r>
            <a:endParaRPr lang="en-US" altLang="zh-CN" dirty="0"/>
          </a:p>
          <a:p>
            <a:pPr lvl="1">
              <a:spcBef>
                <a:spcPts val="600"/>
              </a:spcBef>
            </a:pPr>
            <a:r>
              <a:rPr lang="zh-CN" altLang="en-US" dirty="0"/>
              <a:t>目标：自动生成高质量自然语言指令任务数据，</a:t>
            </a:r>
            <a:r>
              <a:rPr lang="zh-CN" altLang="en-US" b="1" dirty="0"/>
              <a:t>提升大语言模型指令遵循能力</a:t>
            </a:r>
            <a:r>
              <a:rPr lang="zh-CN" altLang="en-US" dirty="0"/>
              <a:t>，显著减少人工标注成本</a:t>
            </a:r>
          </a:p>
          <a:p>
            <a:pPr lvl="2">
              <a:spcBef>
                <a:spcPts val="600"/>
              </a:spcBef>
            </a:pPr>
            <a:r>
              <a:rPr lang="zh-CN" altLang="en-US" dirty="0"/>
              <a:t>指令生成：使用 </a:t>
            </a:r>
            <a:r>
              <a:rPr lang="en-US" altLang="zh-CN" dirty="0"/>
              <a:t>175 </a:t>
            </a:r>
            <a:r>
              <a:rPr lang="zh-CN" altLang="en-US" dirty="0"/>
              <a:t>条人工种子任务；每轮随机选取 </a:t>
            </a:r>
            <a:r>
              <a:rPr lang="en-US" altLang="zh-CN" dirty="0"/>
              <a:t>8 </a:t>
            </a:r>
            <a:r>
              <a:rPr lang="zh-CN" altLang="en-US" dirty="0"/>
              <a:t>条（</a:t>
            </a:r>
            <a:r>
              <a:rPr lang="en-US" altLang="zh-CN" dirty="0"/>
              <a:t>6 </a:t>
            </a:r>
            <a:r>
              <a:rPr lang="zh-CN" altLang="en-US" dirty="0"/>
              <a:t>条人工 </a:t>
            </a:r>
            <a:r>
              <a:rPr lang="en-US" altLang="zh-CN" dirty="0"/>
              <a:t>+ 2 </a:t>
            </a:r>
            <a:r>
              <a:rPr lang="zh-CN" altLang="en-US" dirty="0"/>
              <a:t>条自生成）作为 </a:t>
            </a:r>
            <a:r>
              <a:rPr lang="en-US" altLang="zh-CN" dirty="0"/>
              <a:t>in-context </a:t>
            </a:r>
            <a:r>
              <a:rPr lang="zh-CN" altLang="en-US" dirty="0"/>
              <a:t>示例；模拟任务指令模板生成新任务指令</a:t>
            </a:r>
          </a:p>
          <a:p>
            <a:pPr lvl="2">
              <a:spcBef>
                <a:spcPts val="600"/>
              </a:spcBef>
            </a:pPr>
            <a:r>
              <a:rPr lang="zh-CN" altLang="en-US" dirty="0"/>
              <a:t>分类任务识别： </a:t>
            </a:r>
            <a:r>
              <a:rPr lang="en-US" altLang="zh-CN" dirty="0"/>
              <a:t>few-shot </a:t>
            </a:r>
            <a:r>
              <a:rPr lang="zh-CN" altLang="en-US" dirty="0"/>
              <a:t>提示让模型判断是否为“分类任务”；分类任务与非分类任务后续处理流程不同</a:t>
            </a:r>
          </a:p>
          <a:p>
            <a:pPr lvl="2">
              <a:spcBef>
                <a:spcPts val="600"/>
              </a:spcBef>
            </a:pPr>
            <a:r>
              <a:rPr lang="zh-CN" altLang="en-US" dirty="0"/>
              <a:t>实例生成：非分类任务：输入优先 → 先生成输入，再生成输出；分类任务：输出优先 → 先给定标签，再生成对应输入样本</a:t>
            </a:r>
          </a:p>
          <a:p>
            <a:pPr lvl="2">
              <a:spcBef>
                <a:spcPts val="600"/>
              </a:spcBef>
            </a:pPr>
            <a:r>
              <a:rPr lang="zh-CN" altLang="en-US" dirty="0"/>
              <a:t>样本过滤：过滤重复</a:t>
            </a:r>
            <a:r>
              <a:rPr lang="en-US" altLang="zh-CN" dirty="0"/>
              <a:t>/</a:t>
            </a:r>
            <a:r>
              <a:rPr lang="zh-CN" altLang="en-US" dirty="0"/>
              <a:t>冗余指令（</a:t>
            </a:r>
            <a:r>
              <a:rPr lang="en-US" altLang="zh-CN" dirty="0"/>
              <a:t>ROUGE-L &lt; 0.7</a:t>
            </a:r>
            <a:r>
              <a:rPr lang="zh-CN" altLang="en-US" dirty="0"/>
              <a:t>）；去除图像类、多模态类或格式错误的指令样本；清洗不一致的指令</a:t>
            </a:r>
            <a:r>
              <a:rPr lang="en-US" altLang="zh-CN" dirty="0"/>
              <a:t>-</a:t>
            </a:r>
            <a:r>
              <a:rPr lang="zh-CN" altLang="en-US" dirty="0"/>
              <a:t>输入</a:t>
            </a:r>
            <a:r>
              <a:rPr lang="en-US" altLang="zh-CN" dirty="0"/>
              <a:t>-</a:t>
            </a:r>
            <a:r>
              <a:rPr lang="zh-CN" altLang="en-US" dirty="0"/>
              <a:t>输出组合</a:t>
            </a:r>
            <a:endParaRPr lang="en-US" altLang="zh-CN" dirty="0"/>
          </a:p>
        </p:txBody>
      </p:sp>
      <p:pic>
        <p:nvPicPr>
          <p:cNvPr id="6" name="图片 5">
            <a:extLst>
              <a:ext uri="{FF2B5EF4-FFF2-40B4-BE49-F238E27FC236}">
                <a16:creationId xmlns:a16="http://schemas.microsoft.com/office/drawing/2014/main" id="{EFAE6E31-245B-35F5-E58B-5CF89A6F3A68}"/>
              </a:ext>
            </a:extLst>
          </p:cNvPr>
          <p:cNvPicPr>
            <a:picLocks noChangeAspect="1"/>
          </p:cNvPicPr>
          <p:nvPr/>
        </p:nvPicPr>
        <p:blipFill>
          <a:blip r:embed="rId3"/>
          <a:stretch>
            <a:fillRect/>
          </a:stretch>
        </p:blipFill>
        <p:spPr>
          <a:xfrm>
            <a:off x="7623652" y="2532942"/>
            <a:ext cx="4568348" cy="2656138"/>
          </a:xfrm>
          <a:prstGeom prst="rect">
            <a:avLst/>
          </a:prstGeom>
        </p:spPr>
      </p:pic>
    </p:spTree>
    <p:extLst>
      <p:ext uri="{BB962C8B-B14F-4D97-AF65-F5344CB8AC3E}">
        <p14:creationId xmlns:p14="http://schemas.microsoft.com/office/powerpoint/2010/main" val="3914927147"/>
      </p:ext>
    </p:extLst>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9819</TotalTime>
  <Words>2878</Words>
  <Application>Microsoft Macintosh PowerPoint</Application>
  <PresentationFormat>宽屏</PresentationFormat>
  <Paragraphs>335</Paragraphs>
  <Slides>24</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微软雅黑</vt:lpstr>
      <vt:lpstr>微软雅黑</vt:lpstr>
      <vt:lpstr>Arial</vt:lpstr>
      <vt:lpstr>Impact</vt:lpstr>
      <vt:lpstr>Wingdings</vt:lpstr>
      <vt:lpstr>Office 主题​​</vt:lpstr>
      <vt:lpstr>PowerPoint 演示文稿</vt:lpstr>
      <vt:lpstr>PowerPoint 演示文稿</vt:lpstr>
      <vt:lpstr>PowerPoint 演示文稿</vt:lpstr>
      <vt:lpstr>大语言模型的应用示例</vt:lpstr>
      <vt:lpstr>大语言模型的应用示例</vt:lpstr>
      <vt:lpstr>大语言模型的应用示例</vt:lpstr>
      <vt:lpstr>大语言模型的应用示例</vt:lpstr>
      <vt:lpstr>PowerPoint 演示文稿</vt:lpstr>
      <vt:lpstr>生成指令数据</vt:lpstr>
      <vt:lpstr>生成指令数据</vt:lpstr>
      <vt:lpstr>生成指令数据</vt:lpstr>
      <vt:lpstr>PowerPoint 演示文稿</vt:lpstr>
      <vt:lpstr>大语言模型的量化与部署</vt:lpstr>
      <vt:lpstr>大语言模型的量化与部署</vt:lpstr>
      <vt:lpstr>大语言模型的量化与部署</vt:lpstr>
      <vt:lpstr>PowerPoint 演示文稿</vt:lpstr>
      <vt:lpstr>本地化开发与应用</vt:lpstr>
      <vt:lpstr>本地化开发与应用</vt:lpstr>
      <vt:lpstr>本地化开发与应用</vt:lpstr>
      <vt:lpstr>PowerPoint 演示文稿</vt:lpstr>
      <vt:lpstr>工具调用与自动化</vt:lpstr>
      <vt:lpstr>工具调用与自动化</vt:lpstr>
      <vt:lpstr>参考书</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Yiming</cp:lastModifiedBy>
  <cp:revision>894</cp:revision>
  <dcterms:created xsi:type="dcterms:W3CDTF">2020-10-10T02:02:30Z</dcterms:created>
  <dcterms:modified xsi:type="dcterms:W3CDTF">2025-04-13T07:05:41Z</dcterms:modified>
</cp:coreProperties>
</file>